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1" r:id="rId2"/>
    <p:sldId id="280" r:id="rId3"/>
    <p:sldId id="281" r:id="rId4"/>
    <p:sldId id="282" r:id="rId5"/>
    <p:sldId id="296" r:id="rId6"/>
    <p:sldId id="297" r:id="rId7"/>
    <p:sldId id="283" r:id="rId8"/>
    <p:sldId id="284" r:id="rId9"/>
    <p:sldId id="294" r:id="rId10"/>
    <p:sldId id="285" r:id="rId11"/>
    <p:sldId id="287" r:id="rId12"/>
    <p:sldId id="290" r:id="rId13"/>
    <p:sldId id="293" r:id="rId14"/>
    <p:sldId id="291" r:id="rId15"/>
    <p:sldId id="292" r:id="rId16"/>
  </p:sldIdLst>
  <p:sldSz cx="9144000" cy="5143500" type="screen16x9"/>
  <p:notesSz cx="6858000" cy="9144000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9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826" userDrawn="1">
          <p15:clr>
            <a:srgbClr val="A4A3A4"/>
          </p15:clr>
        </p15:guide>
        <p15:guide id="4" pos="366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ane Garnemark" initials="CG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94" autoAdjust="0"/>
  </p:normalViewPr>
  <p:slideViewPr>
    <p:cSldViewPr snapToGrid="0">
      <p:cViewPr>
        <p:scale>
          <a:sx n="130" d="100"/>
          <a:sy n="130" d="100"/>
        </p:scale>
        <p:origin x="77" y="-29"/>
      </p:cViewPr>
      <p:guideLst>
        <p:guide orient="horz" pos="1189"/>
        <p:guide pos="2880"/>
        <p:guide orient="horz" pos="826"/>
        <p:guide pos="36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Untitled:Kvalitets%20och%20patients&#228;kerhetsarbete:Sophies:excelfilen:senaste%20variant%20alla%20&#229;rtal-de%20ej%20till&#229;telse%20med%20inlagda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Untitled:Kvalitets%20och%20patients&#228;kerhetsarbete:Sophies:Powerpointpresentation:senaste%20variant%20alla%20&#229;rtal-%20NY%20indelad%20i%20bla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err="1" smtClean="0"/>
              <a:t>Läkemedelsrelaterade</a:t>
            </a:r>
            <a:r>
              <a:rPr lang="en-US" sz="1200" dirty="0" smtClean="0"/>
              <a:t> Lex</a:t>
            </a:r>
            <a:r>
              <a:rPr lang="en-US" sz="1200" baseline="0" dirty="0" smtClean="0"/>
              <a:t> Maria fall </a:t>
            </a:r>
            <a:br>
              <a:rPr lang="en-US" sz="1200" baseline="0" dirty="0" smtClean="0"/>
            </a:br>
            <a:r>
              <a:rPr lang="en-US" sz="1200" baseline="0" dirty="0" err="1" smtClean="0"/>
              <a:t>för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patienter</a:t>
            </a:r>
            <a:r>
              <a:rPr lang="en-US" sz="1200" baseline="0" dirty="0" smtClean="0"/>
              <a:t> &lt; 16 </a:t>
            </a:r>
            <a:r>
              <a:rPr lang="en-US" sz="1200" baseline="0" dirty="0" err="1" smtClean="0"/>
              <a:t>år</a:t>
            </a:r>
            <a:endParaRPr lang="en-US" sz="1200" dirty="0"/>
          </a:p>
        </c:rich>
      </c:tx>
      <c:layout>
        <c:manualLayout>
          <c:xMode val="edge"/>
          <c:yMode val="edge"/>
          <c:x val="0.10037480528126487"/>
          <c:y val="5.7114133698317417E-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9270767232880424E-2"/>
          <c:y val="3.2495892301191806E-2"/>
          <c:w val="0.82984155333843534"/>
          <c:h val="0.853781592456869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'verkligen inträffade'!$C$2</c:f>
              <c:strCache>
                <c:ptCount val="1"/>
                <c:pt idx="0">
                  <c:v>Anmälda till Lex Maria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3.6743836438428599E-3"/>
                  <c:y val="0.14807370106135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73629219548966E-17"/>
                  <c:y val="0.118458960849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371918219213001E-3"/>
                  <c:y val="0.658927969723009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'verkligen inträffade'!$A$3:$A$5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'verkligen inträffade'!$C$3:$C$5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2106128"/>
        <c:axId val="482113184"/>
      </c:barChart>
      <c:catAx>
        <c:axId val="48210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2113184"/>
        <c:crosses val="autoZero"/>
        <c:auto val="1"/>
        <c:lblAlgn val="ctr"/>
        <c:lblOffset val="100"/>
        <c:noMultiLvlLbl val="0"/>
      </c:catAx>
      <c:valAx>
        <c:axId val="482113184"/>
        <c:scaling>
          <c:orientation val="minMax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21061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/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846698253890701E-2"/>
          <c:y val="0.10491143365647999"/>
          <c:w val="0.69768319023164171"/>
          <c:h val="0.76949097654719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'vart skedde LM'!$A$2</c:f>
              <c:strCache>
                <c:ptCount val="1"/>
                <c:pt idx="0">
                  <c:v>avd 324-325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numRef>
              <c:f>'vart skedde LM'!$B$1:$D$1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'vart skedde LM'!$B$2:$D$2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10</c:v>
                </c:pt>
              </c:numCache>
            </c:numRef>
          </c:val>
        </c:ser>
        <c:ser>
          <c:idx val="2"/>
          <c:order val="1"/>
          <c:tx>
            <c:strRef>
              <c:f>'vart skedde LM'!$A$3</c:f>
              <c:strCache>
                <c:ptCount val="1"/>
                <c:pt idx="0">
                  <c:v>avd 326 och 327</c:v>
                </c:pt>
              </c:strCache>
            </c:strRef>
          </c:tx>
          <c:spPr>
            <a:solidFill>
              <a:srgbClr val="A5A5A5"/>
            </a:solidFill>
            <a:ln w="25400">
              <a:noFill/>
            </a:ln>
          </c:spPr>
          <c:invertIfNegative val="0"/>
          <c:cat>
            <c:numRef>
              <c:f>'vart skedde LM'!$B$1:$D$1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'vart skedde LM'!$B$3:$D$3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2"/>
          <c:tx>
            <c:strRef>
              <c:f>'vart skedde LM'!$A$4</c:f>
              <c:strCache>
                <c:ptCount val="1"/>
                <c:pt idx="0">
                  <c:v>avd 321 och 322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numRef>
              <c:f>'vart skedde LM'!$B$1:$D$1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'vart skedde LM'!$B$4:$D$4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ser>
          <c:idx val="4"/>
          <c:order val="3"/>
          <c:tx>
            <c:strRef>
              <c:f>'vart skedde LM'!$A$5</c:f>
              <c:strCache>
                <c:ptCount val="1"/>
                <c:pt idx="0">
                  <c:v>anestesi, op 1 barn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numRef>
              <c:f>'vart skedde LM'!$B$1:$D$1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'vart skedde LM'!$B$5:$D$5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5"/>
          <c:order val="4"/>
          <c:tx>
            <c:strRef>
              <c:f>'vart skedde LM'!$A$6</c:f>
              <c:strCache>
                <c:ptCount val="1"/>
                <c:pt idx="0">
                  <c:v>neo avd 316</c:v>
                </c:pt>
              </c:strCache>
            </c:strRef>
          </c:tx>
          <c:spPr>
            <a:solidFill>
              <a:srgbClr val="70AD47"/>
            </a:solidFill>
            <a:ln w="25400">
              <a:noFill/>
            </a:ln>
          </c:spPr>
          <c:invertIfNegative val="0"/>
          <c:cat>
            <c:numRef>
              <c:f>'vart skedde LM'!$B$1:$D$1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'vart skedde LM'!$B$6:$D$6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ser>
          <c:idx val="6"/>
          <c:order val="5"/>
          <c:tx>
            <c:strRef>
              <c:f>'vart skedde LM'!$A$7</c:f>
              <c:strCache>
                <c:ptCount val="1"/>
                <c:pt idx="0">
                  <c:v>akutsjukvård avd 330</c:v>
                </c:pt>
              </c:strCache>
            </c:strRef>
          </c:tx>
          <c:spPr>
            <a:solidFill>
              <a:srgbClr val="264478"/>
            </a:solidFill>
            <a:ln w="25400">
              <a:noFill/>
            </a:ln>
          </c:spPr>
          <c:invertIfNegative val="0"/>
          <c:cat>
            <c:numRef>
              <c:f>'vart skedde LM'!$B$1:$D$1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'vart skedde LM'!$B$7:$D$7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ser>
          <c:idx val="7"/>
          <c:order val="6"/>
          <c:tx>
            <c:strRef>
              <c:f>'vart skedde LM'!$A$8</c:f>
              <c:strCache>
                <c:ptCount val="1"/>
                <c:pt idx="0">
                  <c:v>Område 5 AnOpIVA</c:v>
                </c:pt>
              </c:strCache>
            </c:strRef>
          </c:tx>
          <c:spPr>
            <a:solidFill>
              <a:srgbClr val="9E480E"/>
            </a:solidFill>
            <a:ln w="25400">
              <a:noFill/>
            </a:ln>
          </c:spPr>
          <c:invertIfNegative val="0"/>
          <c:cat>
            <c:numRef>
              <c:f>'vart skedde LM'!$B$1:$D$1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'vart skedde LM'!$B$8:$D$8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2777440"/>
        <c:axId val="492782536"/>
      </c:barChart>
      <c:catAx>
        <c:axId val="4927774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Ställe där</a:t>
                </a:r>
                <a:r>
                  <a:rPr lang="sv-SE" baseline="0"/>
                  <a:t> LM skedde fördelat på årtal </a:t>
                </a:r>
                <a:endParaRPr lang="sv-SE"/>
              </a:p>
            </c:rich>
          </c:tx>
          <c:layout>
            <c:manualLayout>
              <c:xMode val="edge"/>
              <c:yMode val="edge"/>
              <c:x val="0.279181329770602"/>
              <c:y val="0.915060311609985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2782536"/>
        <c:crosses val="autoZero"/>
        <c:auto val="1"/>
        <c:lblAlgn val="ctr"/>
        <c:lblOffset val="100"/>
        <c:noMultiLvlLbl val="0"/>
      </c:catAx>
      <c:valAx>
        <c:axId val="492782536"/>
        <c:scaling>
          <c:orientation val="minMax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LM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2777440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434308028497456"/>
          <c:y val="0.31851888934830602"/>
          <c:w val="0.22460691563823532"/>
          <c:h val="0.43703743221700703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883903092627999E-2"/>
          <c:y val="0.14583333333333301"/>
          <c:w val="0.95317958977524697"/>
          <c:h val="0.74751531058617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'olika år del av process '!$A$22</c:f>
              <c:strCache>
                <c:ptCount val="1"/>
                <c:pt idx="0">
                  <c:v>ordination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4229873692425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37305798786558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396824665567632E-3"/>
                  <c:y val="0.47183265401199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'olika år del av process '!$B$21:$D$21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'olika år del av process '!$B$22:$D$22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'olika år del av process '!$A$23</c:f>
              <c:strCache>
                <c:ptCount val="1"/>
                <c:pt idx="0">
                  <c:v>iordningsställande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44795205993098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396824665567632E-3"/>
                  <c:y val="6.2411726721163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47183265401199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'olika år del av process '!$B$21:$D$21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'olika år del av process '!$B$23:$D$23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'olika år del av process '!$A$24</c:f>
              <c:strCache>
                <c:ptCount val="1"/>
                <c:pt idx="0">
                  <c:v>administration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6.4908195790009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290874321605947E-16"/>
                  <c:y val="0.144795205993098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290874321605947E-16"/>
                  <c:y val="0.639096081624709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'olika år del av process '!$B$21:$D$21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'olika år del av process '!$B$24:$D$24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2762936"/>
        <c:axId val="492761760"/>
      </c:barChart>
      <c:catAx>
        <c:axId val="49276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2761760"/>
        <c:crosses val="autoZero"/>
        <c:auto val="1"/>
        <c:lblAlgn val="ctr"/>
        <c:lblOffset val="100"/>
        <c:noMultiLvlLbl val="0"/>
      </c:catAx>
      <c:valAx>
        <c:axId val="49276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2762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017040526624699"/>
          <c:y val="7.6618208301840796E-2"/>
          <c:w val="0.54735760180028903"/>
          <c:h val="4.21282103953364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 Del av process alla år ihop'!$B$1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B678D880-4031-4C28-BF67-C03DEC7CC473}" type="VALUE">
                      <a:rPr lang="en-US" smtClean="0"/>
                      <a:pPr/>
                      <a:t>[VÄRDE]</a:t>
                    </a:fld>
                    <a:endParaRPr lang="sv-SE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41FBDCF-40CF-4B9B-852F-D60CF44CFC0F}" type="VALUE">
                      <a:rPr lang="en-US" smtClean="0"/>
                      <a:pPr/>
                      <a:t>[VÄRDE]</a:t>
                    </a:fld>
                    <a:endParaRPr lang="sv-SE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F4FF0A4-CFFA-47E6-8F11-17BC06DADF3C}" type="VALUE">
                      <a:rPr lang="en-US" smtClean="0"/>
                      <a:pPr/>
                      <a:t>[VÄRDE]</a:t>
                    </a:fld>
                    <a:endParaRPr lang="sv-SE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 Del av process alla år ihop'!$A$2:$A$4</c:f>
              <c:strCache>
                <c:ptCount val="3"/>
                <c:pt idx="0">
                  <c:v>Ordination</c:v>
                </c:pt>
                <c:pt idx="1">
                  <c:v>Iordningsställande</c:v>
                </c:pt>
                <c:pt idx="2">
                  <c:v>Administration</c:v>
                </c:pt>
              </c:strCache>
            </c:strRef>
          </c:cat>
          <c:val>
            <c:numRef>
              <c:f>' Del av process alla år ihop'!$B$2:$B$4</c:f>
              <c:numCache>
                <c:formatCode>General</c:formatCode>
                <c:ptCount val="3"/>
                <c:pt idx="0">
                  <c:v>10</c:v>
                </c:pt>
                <c:pt idx="1">
                  <c:v>9</c:v>
                </c:pt>
                <c:pt idx="2">
                  <c:v>10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Typ av fel Ordination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Fel dos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Blad1!$B$1:$D$1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Blad1!$B$2:$D$2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Blad1!$A$3</c:f>
              <c:strCache>
                <c:ptCount val="1"/>
                <c:pt idx="0">
                  <c:v>Fel läkemedel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Blad1!$B$1:$D$1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Blad1!$B$3:$D$3</c:f>
              <c:numCache>
                <c:formatCode>General</c:formatCode>
                <c:ptCount val="3"/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Blad1!$A$4</c:f>
              <c:strCache>
                <c:ptCount val="1"/>
                <c:pt idx="0">
                  <c:v>Uteblivet läkemedel/dos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Blad1!$B$1:$D$1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Blad1!$B$4:$D$4</c:f>
              <c:numCache>
                <c:formatCode>General</c:formatCode>
                <c:ptCount val="3"/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2767248"/>
        <c:axId val="492784888"/>
        <c:axId val="0"/>
      </c:bar3DChart>
      <c:catAx>
        <c:axId val="492767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2784888"/>
        <c:crosses val="autoZero"/>
        <c:auto val="1"/>
        <c:lblAlgn val="ctr"/>
        <c:lblOffset val="100"/>
        <c:noMultiLvlLbl val="0"/>
      </c:catAx>
      <c:valAx>
        <c:axId val="492784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276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Typ av fel Iordningsställande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80692043048696"/>
          <c:y val="0.16991679526498468"/>
          <c:w val="0.79707623941425543"/>
          <c:h val="0.47241322589511997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Blad1!$A$8</c:f>
              <c:strCache>
                <c:ptCount val="1"/>
                <c:pt idx="0">
                  <c:v>Fel dos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Blad1!$B$7:$D$7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Blad1!$B$8:$D$8</c:f>
              <c:numCache>
                <c:formatCode>General</c:formatCode>
                <c:ptCount val="3"/>
                <c:pt idx="1">
                  <c:v>1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Blad1!$A$9</c:f>
              <c:strCache>
                <c:ptCount val="1"/>
                <c:pt idx="0">
                  <c:v>Fel läkemedel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Blad1!$B$7:$D$7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Blad1!$B$9:$D$9</c:f>
              <c:numCache>
                <c:formatCode>General</c:formatCode>
                <c:ptCount val="3"/>
                <c:pt idx="0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2774304"/>
        <c:axId val="492774696"/>
        <c:axId val="0"/>
      </c:bar3DChart>
      <c:catAx>
        <c:axId val="492774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2774696"/>
        <c:crosses val="autoZero"/>
        <c:auto val="1"/>
        <c:lblAlgn val="ctr"/>
        <c:lblOffset val="100"/>
        <c:noMultiLvlLbl val="0"/>
      </c:catAx>
      <c:valAx>
        <c:axId val="492774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2774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9470602505292"/>
          <c:y val="0.75318718215654146"/>
          <c:w val="0.3689459327584686"/>
          <c:h val="0.132282759023706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Typ av fel Administration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299154729626956"/>
          <c:y val="0.16881745763464212"/>
          <c:w val="0.82227592850572329"/>
          <c:h val="0.4260102639746781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Blad1!$A$11</c:f>
              <c:strCache>
                <c:ptCount val="1"/>
                <c:pt idx="0">
                  <c:v>Fel dos</c:v>
                </c:pt>
              </c:strCache>
            </c:strRef>
          </c:tx>
          <c:spPr>
            <a:solidFill>
              <a:schemeClr val="accent3">
                <a:shade val="58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Blad1!$B$10:$D$10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Blad1!$B$11:$D$11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Blad1!$A$12</c:f>
              <c:strCache>
                <c:ptCount val="1"/>
                <c:pt idx="0">
                  <c:v>Fel läkemedel</c:v>
                </c:pt>
              </c:strCache>
            </c:strRef>
          </c:tx>
          <c:spPr>
            <a:solidFill>
              <a:schemeClr val="accent3">
                <a:shade val="86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Blad1!$B$10:$D$10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Blad1!$B$12:$D$12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Blad1!$A$13</c:f>
              <c:strCache>
                <c:ptCount val="1"/>
                <c:pt idx="0">
                  <c:v>Uteblivet läkemedel/dos</c:v>
                </c:pt>
              </c:strCache>
            </c:strRef>
          </c:tx>
          <c:spPr>
            <a:solidFill>
              <a:schemeClr val="accent3">
                <a:tint val="86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Blad1!$B$10:$D$10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Blad1!$B$13:$D$13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Blad1!$A$14</c:f>
              <c:strCache>
                <c:ptCount val="1"/>
                <c:pt idx="0">
                  <c:v>Fel tid</c:v>
                </c:pt>
              </c:strCache>
            </c:strRef>
          </c:tx>
          <c:spPr>
            <a:solidFill>
              <a:schemeClr val="accent3">
                <a:tint val="58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Blad1!$B$10:$D$10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Blad1!$B$14:$D$14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2785280"/>
        <c:axId val="492784104"/>
        <c:axId val="0"/>
      </c:bar3DChart>
      <c:catAx>
        <c:axId val="492785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2784104"/>
        <c:crosses val="autoZero"/>
        <c:auto val="1"/>
        <c:lblAlgn val="ctr"/>
        <c:lblOffset val="100"/>
        <c:noMultiLvlLbl val="0"/>
      </c:catAx>
      <c:valAx>
        <c:axId val="492784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278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979517705770584"/>
          <c:y val="0.70566567304835959"/>
          <c:w val="0.44772832078264163"/>
          <c:h val="0.242297409421959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'Olika läkemedel'!$B$32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'Olika läkemedel'!$A$33:$A$47</c:f>
              <c:strCache>
                <c:ptCount val="15"/>
                <c:pt idx="0">
                  <c:v>Antibiotika J01</c:v>
                </c:pt>
                <c:pt idx="1">
                  <c:v>Sömnmedel &amp; lugnande medel - N05</c:v>
                </c:pt>
                <c:pt idx="2">
                  <c:v>Analgetika - N02</c:v>
                </c:pt>
                <c:pt idx="3">
                  <c:v>Insulin - A10A</c:v>
                </c:pt>
                <c:pt idx="4">
                  <c:v>Blodersättning och infusionsvätskor - B05</c:v>
                </c:pt>
                <c:pt idx="5">
                  <c:v>Antikoagulantia - B01</c:v>
                </c:pt>
                <c:pt idx="6">
                  <c:v>Anestetika - N01</c:v>
                </c:pt>
                <c:pt idx="7">
                  <c:v>Antihypertensiva - C01</c:v>
                </c:pt>
                <c:pt idx="8">
                  <c:v>Bronkdilaterare - R03</c:v>
                </c:pt>
                <c:pt idx="9">
                  <c:v>Vacciner - J07</c:v>
                </c:pt>
                <c:pt idx="10">
                  <c:v>Medel vid anemi - B03</c:v>
                </c:pt>
                <c:pt idx="11">
                  <c:v>Antineoplastiska medel - L01</c:v>
                </c:pt>
                <c:pt idx="12">
                  <c:v>Diuretika - C03</c:v>
                </c:pt>
                <c:pt idx="13">
                  <c:v>Muskelavslappnande - M03</c:v>
                </c:pt>
                <c:pt idx="14">
                  <c:v>Immunsuppresiva - L04</c:v>
                </c:pt>
              </c:strCache>
            </c:strRef>
          </c:cat>
          <c:val>
            <c:numRef>
              <c:f>'Olika läkemedel'!$B$33:$B$47</c:f>
              <c:numCache>
                <c:formatCode>General</c:formatCode>
                <c:ptCount val="15"/>
                <c:pt idx="0">
                  <c:v>6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5296480"/>
        <c:axId val="405289424"/>
      </c:barChart>
      <c:catAx>
        <c:axId val="405296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05289424"/>
        <c:crosses val="autoZero"/>
        <c:auto val="1"/>
        <c:lblAlgn val="ctr"/>
        <c:lblOffset val="100"/>
        <c:noMultiLvlLbl val="0"/>
      </c:catAx>
      <c:valAx>
        <c:axId val="405289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antal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0529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'Olika läkemedel'!$B$58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'Olika läkemedel'!$A$59:$A$65</c:f>
              <c:strCache>
                <c:ptCount val="7"/>
                <c:pt idx="0">
                  <c:v>oral lösning/oral suspension</c:v>
                </c:pt>
                <c:pt idx="1">
                  <c:v>rektal gel/klysma</c:v>
                </c:pt>
                <c:pt idx="2">
                  <c:v>Epidural</c:v>
                </c:pt>
                <c:pt idx="3">
                  <c:v>tablett/kapslar</c:v>
                </c:pt>
                <c:pt idx="4">
                  <c:v>orala drp</c:v>
                </c:pt>
                <c:pt idx="5">
                  <c:v>injektion</c:v>
                </c:pt>
                <c:pt idx="6">
                  <c:v>infusion</c:v>
                </c:pt>
              </c:strCache>
            </c:strRef>
          </c:cat>
          <c:val>
            <c:numRef>
              <c:f>'Olika läkemedel'!$B$59:$B$65</c:f>
              <c:numCache>
                <c:formatCode>General</c:formatCode>
                <c:ptCount val="7"/>
                <c:pt idx="0">
                  <c:v>4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8</c:v>
                </c:pt>
                <c:pt idx="6">
                  <c:v>11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0126000"/>
        <c:axId val="580125216"/>
      </c:barChart>
      <c:catAx>
        <c:axId val="5801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0125216"/>
        <c:crosses val="autoZero"/>
        <c:auto val="1"/>
        <c:lblAlgn val="ctr"/>
        <c:lblOffset val="100"/>
        <c:noMultiLvlLbl val="0"/>
      </c:catAx>
      <c:valAx>
        <c:axId val="58012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01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220644499999615"/>
          <c:y val="3.2923128215778939E-2"/>
          <c:w val="0.78763994384108171"/>
          <c:h val="0.835716011995494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'Olika läkemedel'!$B$1</c:f>
              <c:strCache>
                <c:ptCount val="1"/>
              </c:strCache>
            </c:strRef>
          </c:tx>
          <c:spPr>
            <a:solidFill>
              <a:srgbClr val="4472C4"/>
            </a:solidFill>
            <a:ln w="25400">
              <a:noFill/>
            </a:ln>
          </c:spPr>
          <c:invertIfNegative val="0"/>
          <c:cat>
            <c:strRef>
              <c:f>'Olika läkemedel'!$A$2:$A$22</c:f>
              <c:strCache>
                <c:ptCount val="21"/>
                <c:pt idx="0">
                  <c:v>EDA</c:v>
                </c:pt>
                <c:pt idx="1">
                  <c:v>Vancomycin</c:v>
                </c:pt>
                <c:pt idx="2">
                  <c:v>Lantus</c:v>
                </c:pt>
                <c:pt idx="3">
                  <c:v>Catapressan</c:v>
                </c:pt>
                <c:pt idx="4">
                  <c:v>Prograft</c:v>
                </c:pt>
                <c:pt idx="5">
                  <c:v>Fragmin</c:v>
                </c:pt>
                <c:pt idx="6">
                  <c:v>Meropenem</c:v>
                </c:pt>
                <c:pt idx="7">
                  <c:v>Ketogan</c:v>
                </c:pt>
                <c:pt idx="8">
                  <c:v>Albumin</c:v>
                </c:pt>
                <c:pt idx="9">
                  <c:v>Tracrium</c:v>
                </c:pt>
                <c:pt idx="10">
                  <c:v>Furix</c:v>
                </c:pt>
                <c:pt idx="11">
                  <c:v>Karboplatin</c:v>
                </c:pt>
                <c:pt idx="12">
                  <c:v>Humalog</c:v>
                </c:pt>
                <c:pt idx="13">
                  <c:v>bensylpenicillin</c:v>
                </c:pt>
                <c:pt idx="14">
                  <c:v>Midazolam</c:v>
                </c:pt>
                <c:pt idx="15">
                  <c:v>Oxynorm</c:v>
                </c:pt>
                <c:pt idx="16">
                  <c:v>Pneumovac</c:v>
                </c:pt>
                <c:pt idx="17">
                  <c:v>dialys</c:v>
                </c:pt>
                <c:pt idx="18">
                  <c:v>Niferex</c:v>
                </c:pt>
                <c:pt idx="19">
                  <c:v>Ventolin</c:v>
                </c:pt>
                <c:pt idx="20">
                  <c:v>morfin</c:v>
                </c:pt>
              </c:strCache>
            </c:strRef>
          </c:cat>
          <c:val>
            <c:numRef>
              <c:f>'Olika läkemedel'!$B$2:$B$22</c:f>
              <c:numCache>
                <c:formatCode>General</c:formatCode>
                <c:ptCount val="21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4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92782928"/>
        <c:axId val="492779792"/>
      </c:barChart>
      <c:catAx>
        <c:axId val="4927829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Läkemedel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2779792"/>
        <c:crosses val="autoZero"/>
        <c:auto val="1"/>
        <c:lblAlgn val="ctr"/>
        <c:lblOffset val="100"/>
        <c:noMultiLvlLbl val="0"/>
      </c:catAx>
      <c:valAx>
        <c:axId val="492779792"/>
        <c:scaling>
          <c:orientation val="minMax"/>
          <c:max val="4"/>
          <c:min val="0"/>
        </c:scaling>
        <c:delete val="0"/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sz="1600"/>
                  <a:t>Antal</a:t>
                </a:r>
              </a:p>
            </c:rich>
          </c:tx>
          <c:layout>
            <c:manualLayout>
              <c:xMode val="edge"/>
              <c:yMode val="edge"/>
              <c:x val="0.53699997452935255"/>
              <c:y val="0.9208856330821192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2782928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C0C0C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v-SE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0.26446</cdr:x>
      <cdr:y>0.03888</cdr:y>
    </cdr:from>
    <cdr:to>
      <cdr:x>0.84325</cdr:x>
      <cdr:y>0.10424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523480" y="142109"/>
          <a:ext cx="3334270" cy="238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/>
            <a:t>Indelning i Läkemedelsgrupper - utefter ATC-kod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0.05111</cdr:x>
      <cdr:y>0.78004</cdr:y>
    </cdr:from>
    <cdr:to>
      <cdr:x>0.18786</cdr:x>
      <cdr:y>0.83457</cdr:y>
    </cdr:to>
    <cdr:grpSp>
      <cdr:nvGrpSpPr>
        <cdr:cNvPr id="4" name="Group 3"/>
        <cdr:cNvGrpSpPr/>
      </cdr:nvGrpSpPr>
      <cdr:grpSpPr>
        <a:xfrm xmlns:a="http://schemas.openxmlformats.org/drawingml/2006/main">
          <a:off x="331086" y="3121077"/>
          <a:ext cx="885861" cy="218177"/>
          <a:chOff x="445169" y="3601162"/>
          <a:chExt cx="713741" cy="182183"/>
        </a:xfrm>
      </cdr:grpSpPr>
      <cdr:sp macro="" textlink="">
        <cdr:nvSpPr>
          <cdr:cNvPr id="3" name="Oval 2"/>
          <cdr:cNvSpPr/>
        </cdr:nvSpPr>
        <cdr:spPr>
          <a:xfrm xmlns:a="http://schemas.openxmlformats.org/drawingml/2006/main">
            <a:off x="445169" y="3601162"/>
            <a:ext cx="713741" cy="182183"/>
          </a:xfrm>
          <a:prstGeom xmlns:a="http://schemas.openxmlformats.org/drawingml/2006/main" prst="ellipse">
            <a:avLst/>
          </a:prstGeom>
          <a:noFill xmlns:a="http://schemas.openxmlformats.org/drawingml/2006/main"/>
          <a:ln xmlns:a="http://schemas.openxmlformats.org/drawingml/2006/main">
            <a:solidFill>
              <a:srgbClr val="FF0000"/>
            </a:solidFill>
          </a:ln>
        </cdr:spPr>
        <cdr:style>
          <a:lnRef xmlns:a="http://schemas.openxmlformats.org/drawingml/2006/main" idx="1">
            <a:schemeClr val="accent2"/>
          </a:lnRef>
          <a:fillRef xmlns:a="http://schemas.openxmlformats.org/drawingml/2006/main" idx="3">
            <a:schemeClr val="accent2"/>
          </a:fillRef>
          <a:effectRef xmlns:a="http://schemas.openxmlformats.org/drawingml/2006/main" idx="2">
            <a:schemeClr val="accent2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US"/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A91C-0401-3E42-B13F-98F8D13CBA2D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6A3B8-DDC8-EB47-954C-1015D3CA7D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08650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28BF5-D6B6-EE4D-9D45-1FFBBDD3C6B6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60D78-0732-444B-B0D5-1543BC9666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3794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D782-C454-474A-996E-AE5A784F825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8149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Påverkan på arbetsmiljö,</a:t>
            </a:r>
            <a:r>
              <a:rPr lang="sv-SE" baseline="0" dirty="0" smtClean="0"/>
              <a:t> kan vi även göra vår arbetsplats mer attraktiv om läkemedelsprocessen blir mer säker för andra yrkeskategorier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D782-C454-474A-996E-AE5A784F8254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69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D782-C454-474A-996E-AE5A784F825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9864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 smtClean="0"/>
              <a:t>Vanligaste fel är - fel 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 smtClean="0"/>
              <a:t>Ordination  - beräkningsfel (dubbel, tiopotensfel), otydlig ordination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 smtClean="0"/>
              <a:t>Iordningställande – spädningsfel (vid tvåstegsspädning, olika spädningar finns)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 smtClean="0"/>
              <a:t>Administrering – apparatfel (glömd sätta stopptid)</a:t>
            </a:r>
            <a:endParaRPr lang="sv-SE" sz="1100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smtClean="0"/>
              <a:t>Typiska läkemedel med risk om patienten inte får dem är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dirty="0" smtClean="0"/>
              <a:t>antibiotika,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dirty="0" smtClean="0"/>
              <a:t>vaccin och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dirty="0" smtClean="0"/>
              <a:t>inhalation.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60D78-0732-444B-B0D5-1543BC9666E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9778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 smtClean="0"/>
              <a:t>Vanligaste läkemedelsgrupp är antibiotika </a:t>
            </a:r>
            <a:br>
              <a:rPr lang="sv-SE" sz="1200" dirty="0" smtClean="0"/>
            </a:br>
            <a:r>
              <a:rPr lang="sv-SE" sz="1200" dirty="0" smtClean="0"/>
              <a:t>t.ex. Vancomycin, Meropenem, Bensyl-PC</a:t>
            </a:r>
          </a:p>
          <a:p>
            <a:r>
              <a:rPr lang="sv-SE" sz="1200" dirty="0" err="1" smtClean="0"/>
              <a:t>Nästvanligast</a:t>
            </a:r>
            <a:r>
              <a:rPr lang="sv-SE" sz="1200" baseline="0" dirty="0" smtClean="0"/>
              <a:t> är Midazolam</a:t>
            </a:r>
          </a:p>
          <a:p>
            <a:endParaRPr lang="sv-SE" sz="1200" dirty="0" smtClean="0"/>
          </a:p>
          <a:p>
            <a:r>
              <a:rPr lang="sv-SE" sz="1200" dirty="0" smtClean="0"/>
              <a:t>där mest fel förekommer vid iordningställande</a:t>
            </a:r>
            <a:endParaRPr lang="sv-SE" sz="12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60D78-0732-444B-B0D5-1543BC9666E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7237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Midazolam </a:t>
            </a:r>
            <a:r>
              <a:rPr lang="en-US" dirty="0" err="1" smtClean="0"/>
              <a:t>allra</a:t>
            </a:r>
            <a:r>
              <a:rPr lang="en-US" dirty="0" smtClean="0"/>
              <a:t> </a:t>
            </a:r>
            <a:r>
              <a:rPr lang="en-US" dirty="0" err="1" smtClean="0"/>
              <a:t>vanligast</a:t>
            </a:r>
            <a:r>
              <a:rPr lang="en-US" dirty="0" smtClean="0"/>
              <a:t> </a:t>
            </a:r>
            <a:r>
              <a:rPr lang="en-US" dirty="0" err="1" smtClean="0"/>
              <a:t>därefter</a:t>
            </a:r>
            <a:r>
              <a:rPr lang="en-US" dirty="0" smtClean="0"/>
              <a:t> Vancomycin</a:t>
            </a:r>
            <a:r>
              <a:rPr lang="en-US" dirty="0" smtClean="0"/>
              <a:t>!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Beredningsformer</a:t>
            </a:r>
            <a:r>
              <a:rPr lang="en-US" dirty="0" smtClean="0"/>
              <a:t> - 19 </a:t>
            </a:r>
            <a:r>
              <a:rPr lang="en-US" dirty="0" err="1" smtClean="0"/>
              <a:t>av</a:t>
            </a:r>
            <a:r>
              <a:rPr lang="en-US" dirty="0" smtClean="0"/>
              <a:t> 29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infusioner</a:t>
            </a:r>
            <a:r>
              <a:rPr lang="en-US" dirty="0" smtClean="0"/>
              <a:t> (11) /</a:t>
            </a:r>
            <a:r>
              <a:rPr lang="en-US" dirty="0" err="1" smtClean="0"/>
              <a:t>injektioner</a:t>
            </a:r>
            <a:r>
              <a:rPr lang="en-US" dirty="0" smtClean="0"/>
              <a:t> (8)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Midazolam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svårt</a:t>
            </a:r>
            <a:r>
              <a:rPr lang="en-US" dirty="0" smtClean="0"/>
              <a:t> – </a:t>
            </a:r>
            <a:r>
              <a:rPr lang="en-US" dirty="0" err="1" smtClean="0"/>
              <a:t>finns</a:t>
            </a:r>
            <a:r>
              <a:rPr lang="en-US" dirty="0" smtClean="0"/>
              <a:t> 1 mg/ml </a:t>
            </a:r>
            <a:r>
              <a:rPr lang="en-US" dirty="0" err="1" smtClean="0"/>
              <a:t>och</a:t>
            </a:r>
            <a:r>
              <a:rPr lang="en-US" dirty="0" smtClean="0"/>
              <a:t> 5 mg/ml bade iv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, </a:t>
            </a:r>
            <a:r>
              <a:rPr lang="en-US" dirty="0" err="1" smtClean="0"/>
              <a:t>stor</a:t>
            </a:r>
            <a:r>
              <a:rPr lang="en-US" dirty="0" smtClean="0"/>
              <a:t> risk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förväxling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CC564-E178-E748-BB48-CE528F70B5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Hög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err="1" smtClean="0">
                <a:solidFill>
                  <a:srgbClr val="FF0000"/>
                </a:solidFill>
              </a:rPr>
              <a:t>vårdnivå</a:t>
            </a:r>
            <a:endParaRPr lang="en-US" baseline="0" dirty="0" smtClean="0">
              <a:solidFill>
                <a:srgbClr val="FF0000"/>
              </a:solidFill>
            </a:endParaRPr>
          </a:p>
          <a:p>
            <a:endParaRPr lang="en-US" baseline="0" dirty="0" smtClean="0">
              <a:solidFill>
                <a:srgbClr val="FF0000"/>
              </a:solidFill>
            </a:endParaRPr>
          </a:p>
          <a:p>
            <a:r>
              <a:rPr lang="sv-SE" sz="1200" dirty="0" smtClean="0"/>
              <a:t>Pressad personalsituation på avd 324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200" dirty="0" smtClean="0"/>
              <a:t>2015-2017 minskade bemanningen med 10 sjuksköterskor från 55 till 45 </a:t>
            </a:r>
            <a:r>
              <a:rPr lang="sv-SE" sz="1200" dirty="0" err="1" smtClean="0"/>
              <a:t>st</a:t>
            </a:r>
            <a:r>
              <a:rPr lang="sv-SE" sz="1200" dirty="0" smtClean="0"/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200" dirty="0" smtClean="0"/>
              <a:t>Varav 9 sjuksköterskor var nyanställda 2016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200" dirty="0" smtClean="0"/>
              <a:t>Varav 12 sjuksköterskor var nyanställda 2017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sv-SE" sz="12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200" dirty="0" smtClean="0"/>
              <a:t>Av de 10 LM – 7 </a:t>
            </a:r>
            <a:r>
              <a:rPr lang="sv-SE" sz="1200" dirty="0" err="1" smtClean="0"/>
              <a:t>iordn</a:t>
            </a:r>
            <a:r>
              <a:rPr lang="sv-SE" sz="1200" dirty="0" smtClean="0"/>
              <a:t>/</a:t>
            </a:r>
            <a:r>
              <a:rPr lang="sv-SE" sz="1200" dirty="0" err="1" smtClean="0"/>
              <a:t>adm</a:t>
            </a:r>
            <a:r>
              <a:rPr lang="sv-SE" sz="1200" dirty="0" smtClean="0"/>
              <a:t>,</a:t>
            </a:r>
            <a:r>
              <a:rPr lang="sv-SE" sz="1200" baseline="0" dirty="0" smtClean="0"/>
              <a:t> 3 ordination</a:t>
            </a:r>
            <a:endParaRPr lang="sv-SE" sz="1200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CC564-E178-E748-BB48-CE528F70B5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51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 </a:t>
            </a:r>
            <a:r>
              <a:rPr lang="en-US" sz="1200" dirty="0" err="1" smtClean="0"/>
              <a:t>ordinationsled</a:t>
            </a:r>
            <a:r>
              <a:rPr lang="en-US" sz="1200" dirty="0" smtClean="0"/>
              <a:t> </a:t>
            </a:r>
            <a:r>
              <a:rPr lang="en-US" sz="1200" dirty="0" err="1" smtClean="0"/>
              <a:t>liksom</a:t>
            </a:r>
            <a:r>
              <a:rPr lang="en-US" sz="1200" dirty="0" smtClean="0"/>
              <a:t> I </a:t>
            </a:r>
            <a:r>
              <a:rPr lang="en-US" sz="1200" dirty="0" err="1" smtClean="0"/>
              <a:t>iordningsställande</a:t>
            </a:r>
            <a:r>
              <a:rPr lang="en-US" sz="1200" dirty="0" smtClean="0"/>
              <a:t> led </a:t>
            </a:r>
            <a:r>
              <a:rPr lang="en-US" sz="1200" dirty="0" err="1" smtClean="0"/>
              <a:t>genom</a:t>
            </a:r>
            <a:r>
              <a:rPr lang="en-US" sz="1200" dirty="0" smtClean="0"/>
              <a:t> </a:t>
            </a:r>
            <a:r>
              <a:rPr lang="en-US" sz="1200" dirty="0" err="1" smtClean="0"/>
              <a:t>kopplade</a:t>
            </a:r>
            <a:r>
              <a:rPr lang="en-US" sz="1200" dirty="0" smtClean="0"/>
              <a:t> </a:t>
            </a:r>
            <a:r>
              <a:rPr lang="en-US" sz="1200" dirty="0" err="1" smtClean="0"/>
              <a:t>instruktioner</a:t>
            </a:r>
            <a:r>
              <a:rPr lang="en-US" sz="1200" dirty="0" smtClean="0"/>
              <a:t> men </a:t>
            </a:r>
            <a:r>
              <a:rPr lang="en-US" sz="1200" dirty="0" err="1" smtClean="0"/>
              <a:t>som</a:t>
            </a:r>
            <a:r>
              <a:rPr lang="en-US" sz="1200" dirty="0" smtClean="0"/>
              <a:t> </a:t>
            </a:r>
            <a:r>
              <a:rPr lang="en-US" sz="1200" dirty="0" err="1" smtClean="0"/>
              <a:t>ej</a:t>
            </a:r>
            <a:r>
              <a:rPr lang="en-US" sz="1200" dirty="0" smtClean="0"/>
              <a:t> </a:t>
            </a:r>
            <a:r>
              <a:rPr lang="en-US" sz="1200" dirty="0" err="1" smtClean="0"/>
              <a:t>är</a:t>
            </a:r>
            <a:r>
              <a:rPr lang="en-US" sz="1200" dirty="0" smtClean="0"/>
              <a:t> </a:t>
            </a:r>
            <a:r>
              <a:rPr lang="en-US" sz="1200" dirty="0" err="1" smtClean="0"/>
              <a:t>tvingande</a:t>
            </a:r>
            <a:r>
              <a:rPr lang="en-US" sz="1200" dirty="0" smtClean="0"/>
              <a:t> </a:t>
            </a:r>
            <a:r>
              <a:rPr lang="en-US" sz="1200" dirty="0" err="1" smtClean="0"/>
              <a:t>på</a:t>
            </a:r>
            <a:r>
              <a:rPr lang="en-US" sz="1200" dirty="0" smtClean="0"/>
              <a:t> </a:t>
            </a:r>
            <a:r>
              <a:rPr lang="en-US" sz="1200" dirty="0" err="1" smtClean="0"/>
              <a:t>samma</a:t>
            </a:r>
            <a:r>
              <a:rPr lang="en-US" sz="1200" dirty="0" smtClean="0"/>
              <a:t> </a:t>
            </a:r>
            <a:r>
              <a:rPr lang="en-US" sz="1200" dirty="0" err="1" smtClean="0"/>
              <a:t>sätt</a:t>
            </a:r>
            <a:r>
              <a:rPr lang="en-US" sz="1200" dirty="0" smtClean="0"/>
              <a:t> </a:t>
            </a:r>
            <a:r>
              <a:rPr lang="en-US" sz="1200" dirty="0" err="1" smtClean="0"/>
              <a:t>vilket</a:t>
            </a:r>
            <a:r>
              <a:rPr lang="en-US" sz="1200" dirty="0" smtClean="0"/>
              <a:t> </a:t>
            </a:r>
            <a:r>
              <a:rPr lang="en-US" sz="1200" dirty="0" err="1" smtClean="0"/>
              <a:t>kräver</a:t>
            </a:r>
            <a:r>
              <a:rPr lang="en-US" sz="1200" dirty="0" smtClean="0"/>
              <a:t> </a:t>
            </a:r>
            <a:r>
              <a:rPr lang="en-US" sz="1200" dirty="0" err="1" smtClean="0"/>
              <a:t>att</a:t>
            </a:r>
            <a:r>
              <a:rPr lang="en-US" sz="1200" dirty="0" smtClean="0"/>
              <a:t> man </a:t>
            </a:r>
            <a:r>
              <a:rPr lang="en-US" sz="1200" dirty="0" err="1" smtClean="0"/>
              <a:t>känner</a:t>
            </a:r>
            <a:r>
              <a:rPr lang="en-US" sz="1200" dirty="0" smtClean="0"/>
              <a:t> till </a:t>
            </a:r>
            <a:r>
              <a:rPr lang="en-US" sz="1200" dirty="0" err="1" smtClean="0"/>
              <a:t>dem</a:t>
            </a:r>
            <a:r>
              <a:rPr lang="en-US" sz="1200" dirty="0" smtClean="0"/>
              <a:t> </a:t>
            </a:r>
            <a:r>
              <a:rPr lang="en-US" sz="1200" dirty="0" err="1" smtClean="0"/>
              <a:t>och</a:t>
            </a:r>
            <a:r>
              <a:rPr lang="en-US" sz="1200" dirty="0" smtClean="0"/>
              <a:t> </a:t>
            </a:r>
            <a:r>
              <a:rPr lang="en-US" sz="1200" dirty="0" err="1" smtClean="0"/>
              <a:t>att</a:t>
            </a:r>
            <a:r>
              <a:rPr lang="en-US" sz="1200" dirty="0" smtClean="0"/>
              <a:t> de </a:t>
            </a:r>
            <a:r>
              <a:rPr lang="en-US" sz="1200" dirty="0" err="1" smtClean="0"/>
              <a:t>används</a:t>
            </a:r>
            <a:r>
              <a:rPr lang="en-US" sz="1200" dirty="0" smtClean="0"/>
              <a:t> </a:t>
            </a:r>
            <a:r>
              <a:rPr lang="en-US" sz="1200" dirty="0" err="1" smtClean="0"/>
              <a:t>för</a:t>
            </a:r>
            <a:r>
              <a:rPr lang="en-US" sz="1200" dirty="0" smtClean="0"/>
              <a:t> </a:t>
            </a:r>
            <a:r>
              <a:rPr lang="en-US" sz="1200" dirty="0" err="1" smtClean="0"/>
              <a:t>effektivitet</a:t>
            </a:r>
            <a:endParaRPr lang="en-US" sz="1200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lang="en-US" sz="1200" dirty="0" smtClean="0"/>
              <a:t>de </a:t>
            </a:r>
            <a:r>
              <a:rPr lang="en-US" sz="1200" dirty="0" err="1" smtClean="0"/>
              <a:t>involverade</a:t>
            </a:r>
            <a:r>
              <a:rPr lang="en-US" sz="1200" dirty="0" smtClean="0"/>
              <a:t> I </a:t>
            </a:r>
            <a:r>
              <a:rPr lang="en-US" sz="1200" dirty="0" err="1" smtClean="0"/>
              <a:t>fler</a:t>
            </a:r>
            <a:r>
              <a:rPr lang="en-US" sz="1200" dirty="0" smtClean="0"/>
              <a:t> </a:t>
            </a:r>
            <a:r>
              <a:rPr lang="en-US" sz="1200" dirty="0" err="1" smtClean="0"/>
              <a:t>allvarliga</a:t>
            </a:r>
            <a:r>
              <a:rPr lang="en-US" sz="1200" dirty="0" smtClean="0"/>
              <a:t> </a:t>
            </a:r>
            <a:r>
              <a:rPr lang="en-US" sz="1200" dirty="0" err="1" smtClean="0"/>
              <a:t>läkemedelshändelser</a:t>
            </a:r>
            <a:r>
              <a:rPr lang="en-US" sz="1200" dirty="0" smtClean="0"/>
              <a:t>, </a:t>
            </a:r>
            <a:r>
              <a:rPr lang="en-US" sz="1200" dirty="0" err="1" smtClean="0"/>
              <a:t>kan</a:t>
            </a:r>
            <a:r>
              <a:rPr lang="en-US" sz="1200" dirty="0" smtClean="0"/>
              <a:t> </a:t>
            </a:r>
            <a:r>
              <a:rPr lang="en-US" sz="1200" dirty="0" err="1" smtClean="0"/>
              <a:t>kontrollfunktion</a:t>
            </a:r>
            <a:r>
              <a:rPr lang="en-US" sz="1200" dirty="0" smtClean="0"/>
              <a:t> </a:t>
            </a:r>
            <a:r>
              <a:rPr lang="en-US" sz="1200" dirty="0" err="1" smtClean="0"/>
              <a:t>för</a:t>
            </a:r>
            <a:r>
              <a:rPr lang="en-US" sz="1200" dirty="0" smtClean="0"/>
              <a:t> ssk </a:t>
            </a:r>
            <a:r>
              <a:rPr lang="en-US" sz="1200" dirty="0" err="1" smtClean="0"/>
              <a:t>byggas</a:t>
            </a:r>
            <a:r>
              <a:rPr lang="en-US" sz="1200" dirty="0" smtClean="0"/>
              <a:t> in </a:t>
            </a:r>
            <a:r>
              <a:rPr lang="en-US" sz="1200" dirty="0" err="1" smtClean="0"/>
              <a:t>likaså</a:t>
            </a:r>
            <a:r>
              <a:rPr lang="en-US" sz="1200" dirty="0" smtClean="0"/>
              <a:t>?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endParaRPr lang="en-US" sz="1200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lang="en-US" sz="1200" dirty="0" err="1" smtClean="0"/>
              <a:t>Störmoment</a:t>
            </a:r>
            <a:r>
              <a:rPr lang="en-US" sz="1200" dirty="0" smtClean="0"/>
              <a:t>: </a:t>
            </a:r>
            <a:r>
              <a:rPr lang="en-US" sz="1200" dirty="0" err="1" smtClean="0"/>
              <a:t>knacka</a:t>
            </a:r>
            <a:r>
              <a:rPr lang="en-US" sz="1200" dirty="0" smtClean="0"/>
              <a:t> </a:t>
            </a:r>
            <a:r>
              <a:rPr lang="en-US" sz="1200" dirty="0" err="1" smtClean="0"/>
              <a:t>på</a:t>
            </a:r>
            <a:r>
              <a:rPr lang="en-US" sz="1200" dirty="0" smtClean="0"/>
              <a:t> </a:t>
            </a:r>
            <a:r>
              <a:rPr lang="en-US" sz="1200" dirty="0" err="1" smtClean="0"/>
              <a:t>dörren</a:t>
            </a:r>
            <a:r>
              <a:rPr lang="en-US" sz="1200" dirty="0" smtClean="0"/>
              <a:t>, </a:t>
            </a:r>
            <a:r>
              <a:rPr lang="en-US" sz="1200" dirty="0" err="1" smtClean="0"/>
              <a:t>telefon</a:t>
            </a:r>
            <a:r>
              <a:rPr lang="en-US" sz="1200" dirty="0" smtClean="0"/>
              <a:t> ringer, </a:t>
            </a:r>
            <a:r>
              <a:rPr lang="en-US" sz="1200" dirty="0" err="1" smtClean="0"/>
              <a:t>fråga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emellan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öka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fel</a:t>
            </a:r>
            <a:endParaRPr lang="en-US" sz="1200" baseline="0" dirty="0" smtClean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lang="sv-SE" sz="1200" dirty="0" smtClean="0"/>
              <a:t>Läkemedelshanteringsrutiner ska </a:t>
            </a:r>
            <a:r>
              <a:rPr lang="sv-SE" sz="1200" dirty="0" err="1" smtClean="0"/>
              <a:t>växlingsfel</a:t>
            </a:r>
            <a:r>
              <a:rPr lang="sv-SE" sz="1200" dirty="0" smtClean="0"/>
              <a:t>: Midazolam, flera </a:t>
            </a:r>
            <a:r>
              <a:rPr lang="sv-SE" sz="1200" dirty="0" err="1" smtClean="0"/>
              <a:t>lkmdl</a:t>
            </a:r>
            <a:r>
              <a:rPr lang="sv-SE" sz="1200" dirty="0" smtClean="0"/>
              <a:t> I rondskål, samma </a:t>
            </a:r>
            <a:r>
              <a:rPr lang="sv-SE" sz="1200" dirty="0" err="1" smtClean="0"/>
              <a:t>lkmdl</a:t>
            </a:r>
            <a:r>
              <a:rPr lang="sv-SE" sz="1200" dirty="0" smtClean="0"/>
              <a:t> olika </a:t>
            </a:r>
            <a:r>
              <a:rPr lang="sv-SE" sz="1200" dirty="0" err="1" smtClean="0"/>
              <a:t>adminsätt</a:t>
            </a:r>
            <a:r>
              <a:rPr lang="sv-SE" sz="1200" dirty="0" smtClean="0"/>
              <a:t> samma </a:t>
            </a:r>
            <a:r>
              <a:rPr lang="sv-SE" sz="1200" dirty="0" err="1" smtClean="0"/>
              <a:t>pat</a:t>
            </a:r>
            <a:r>
              <a:rPr lang="sv-SE" sz="1200" dirty="0" smtClean="0"/>
              <a:t> </a:t>
            </a:r>
            <a:r>
              <a:rPr lang="sv-SE" sz="1200" dirty="0" err="1" smtClean="0"/>
              <a:t>m.m</a:t>
            </a:r>
            <a:endParaRPr lang="sv-SE" sz="1200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CC564-E178-E748-BB48-CE528F70B5C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92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D782-C454-474A-996E-AE5A784F8254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307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D782-C454-474A-996E-AE5A784F8254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143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_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725863"/>
          </a:xfrm>
          <a:noFill/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10" name="Bildobjekt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5863"/>
            <a:ext cx="9147600" cy="143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539999" y="4017600"/>
            <a:ext cx="5861348" cy="856800"/>
          </a:xfrm>
        </p:spPr>
        <p:txBody>
          <a:bodyPr lIns="0" tIns="0" rIns="0" bIns="0" anchor="ctr" anchorCtr="0"/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lägga till rubrik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065" y="4478400"/>
            <a:ext cx="213550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208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och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720000"/>
            <a:ext cx="5279038" cy="1036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2800" y="1800000"/>
            <a:ext cx="5279038" cy="2700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56000" y="331200"/>
            <a:ext cx="2988000" cy="201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156000" y="2498362"/>
            <a:ext cx="2988000" cy="201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BFA1A5-91FD-4617-9875-CADA1408BF5F}" type="datetime1">
              <a:rPr lang="sv-SE" smtClean="0"/>
              <a:t>2019-11-05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4853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2444-6AC7-436C-B92A-11DAE8B7724E}" type="datetime1">
              <a:rPr lang="sv-SE" smtClean="0"/>
              <a:t>2019-11-05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41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8ED3-16B0-4DC7-8F21-025272AD3650}" type="datetime1">
              <a:rPr lang="sv-SE" smtClean="0"/>
              <a:t>2019-11-05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393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27463" y="1748700"/>
            <a:ext cx="8289074" cy="1036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2948183"/>
            <a:ext cx="4320000" cy="80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81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_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000" cy="4968000"/>
          </a:xfrm>
          <a:noFill/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ctrTitle" hasCustomPrompt="1"/>
          </p:nvPr>
        </p:nvSpPr>
        <p:spPr>
          <a:xfrm>
            <a:off x="590400" y="788400"/>
            <a:ext cx="8229600" cy="856800"/>
          </a:xfrm>
        </p:spPr>
        <p:txBody>
          <a:bodyPr lIns="0" tIns="0" rIns="0" bIns="0" anchor="ctr" anchorCtr="0"/>
          <a:lstStyle>
            <a:lvl1pPr algn="l">
              <a:defRPr sz="4000" baseline="0"/>
            </a:lvl1pPr>
          </a:lstStyle>
          <a:p>
            <a:r>
              <a:rPr lang="sv-SE" dirty="0" smtClean="0"/>
              <a:t>Välj vit eller svart text för kontrast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6905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_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7600" cy="515009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539999" y="3222000"/>
            <a:ext cx="8094885" cy="1008000"/>
          </a:xfrm>
        </p:spPr>
        <p:txBody>
          <a:bodyPr lIns="0" tIns="0" rIns="0" bIns="0" anchor="ctr" anchorCtr="0"/>
          <a:lstStyle>
            <a:lvl1pPr algn="l">
              <a:defRPr sz="4000" baseline="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lägga till rubrik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-2" y="1371114"/>
            <a:ext cx="9144000" cy="158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065" y="4478400"/>
            <a:ext cx="213550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253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_A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8861"/>
            <a:ext cx="9147600" cy="242673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510490" y="1511768"/>
            <a:ext cx="8123021" cy="1152000"/>
          </a:xfrm>
        </p:spPr>
        <p:txBody>
          <a:bodyPr lIns="0" tIns="0" rIns="0" bIns="0" anchor="ctr" anchorCtr="0"/>
          <a:lstStyle>
            <a:lvl1pPr algn="ctr">
              <a:defRPr sz="4000" baseline="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lägga till rubrik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065" y="3236340"/>
            <a:ext cx="2135507" cy="396000"/>
          </a:xfrm>
          <a:prstGeom prst="rect">
            <a:avLst/>
          </a:prstGeom>
        </p:spPr>
      </p:pic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10490" y="2709995"/>
            <a:ext cx="8123021" cy="47466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78318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_A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3188"/>
            <a:ext cx="9147600" cy="550300"/>
          </a:xfrm>
          <a:prstGeom prst="rect">
            <a:avLst/>
          </a:prstGeom>
        </p:spPr>
      </p:pic>
      <p:sp>
        <p:nvSpPr>
          <p:cNvPr id="8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0" y="1371114"/>
            <a:ext cx="2916000" cy="158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bild 9"/>
          <p:cNvSpPr>
            <a:spLocks noGrp="1"/>
          </p:cNvSpPr>
          <p:nvPr>
            <p:ph type="pic" sz="quarter" idx="16"/>
          </p:nvPr>
        </p:nvSpPr>
        <p:spPr>
          <a:xfrm>
            <a:off x="3114000" y="1371114"/>
            <a:ext cx="2916000" cy="158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7"/>
          </p:nvPr>
        </p:nvSpPr>
        <p:spPr>
          <a:xfrm>
            <a:off x="6228000" y="1371114"/>
            <a:ext cx="2916000" cy="158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Rubrik 1"/>
          <p:cNvSpPr>
            <a:spLocks noGrp="1"/>
          </p:cNvSpPr>
          <p:nvPr>
            <p:ph type="ctrTitle" hasCustomPrompt="1"/>
          </p:nvPr>
        </p:nvSpPr>
        <p:spPr>
          <a:xfrm>
            <a:off x="534260" y="3166552"/>
            <a:ext cx="6232045" cy="62644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lägga till rubrik</a:t>
            </a:r>
            <a:endParaRPr lang="sv-SE" dirty="0"/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399" y="3208908"/>
            <a:ext cx="213550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266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58B4-E68C-478A-9D1B-B858A2463C08}" type="datetime1">
              <a:rPr lang="sv-SE" smtClean="0"/>
              <a:t>2019-11-05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1494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BDD-9678-4025-A89F-6F4B5DE8E47D}" type="datetime1">
              <a:rPr lang="sv-SE" smtClean="0"/>
              <a:t>2019-11-05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532800" y="1166400"/>
            <a:ext cx="8078400" cy="3477600"/>
          </a:xfrm>
        </p:spPr>
        <p:txBody>
          <a:bodyPr numCol="2" spcCol="18000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14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och hög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241200"/>
            <a:ext cx="4759200" cy="1036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2800" y="1166400"/>
            <a:ext cx="4759200" cy="3477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616000" y="0"/>
            <a:ext cx="3528000" cy="496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BF8875F-E360-4B79-AFC6-8FC11E56AD9B}" type="datetime1">
              <a:rPr lang="sv-SE" smtClean="0"/>
              <a:t>2019-11-05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273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720000"/>
            <a:ext cx="4039200" cy="1036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2800" y="1800000"/>
            <a:ext cx="4039200" cy="2700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148000" y="986400"/>
            <a:ext cx="3996000" cy="273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E27E12-CCA0-4BD7-9BA0-39220876206D}" type="datetime1">
              <a:rPr lang="sv-SE" smtClean="0"/>
              <a:t>2019-11-05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5832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32800" y="240426"/>
            <a:ext cx="8078400" cy="103680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2800" y="1166956"/>
            <a:ext cx="8078400" cy="3476404"/>
          </a:xfrm>
          <a:prstGeom prst="rect">
            <a:avLst/>
          </a:prstGeom>
        </p:spPr>
        <p:txBody>
          <a:bodyPr vert="horz" lIns="0" tIns="0" rIns="0" bIns="0" spcCol="180000" rtlCol="0">
            <a:noAutofit/>
          </a:bodyPr>
          <a:lstStyle/>
          <a:p>
            <a:pPr marL="360363" marR="0" lvl="0" indent="-360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sv-SE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Redigera format för bakgrundstext</a:t>
            </a:r>
          </a:p>
          <a:p>
            <a:pPr marL="625475" marR="0" lvl="1" indent="-2667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6298"/>
              </a:buClr>
              <a:buSzPct val="100000"/>
              <a:buFont typeface="Lucida Grande"/>
              <a:buChar char="-"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Nivå två</a:t>
            </a:r>
          </a:p>
          <a:p>
            <a:pPr marL="804863" marR="0" lvl="2" indent="-17938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6298"/>
              </a:buClr>
              <a:buSzPct val="100000"/>
              <a:buFont typeface="Lucida Grande"/>
              <a:buChar char="-"/>
              <a:tabLst/>
              <a:defRPr/>
            </a:pPr>
            <a:r>
              <a:rPr kumimoji="0" lang="sv-SE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Nivå tre</a:t>
            </a:r>
          </a:p>
          <a:p>
            <a:pPr marL="984250" marR="0" lvl="3" indent="-17938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6298"/>
              </a:buClr>
              <a:buSzPct val="100000"/>
              <a:buFont typeface="Lucida Grande"/>
              <a:buChar char="-"/>
              <a:tabLst/>
              <a:defRPr/>
            </a:pPr>
            <a:r>
              <a:rPr kumimoji="0" lang="sv-SE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Nivå fyra</a:t>
            </a:r>
          </a:p>
          <a:p>
            <a:pPr marL="1165225" marR="0" lvl="4" indent="-18097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6298"/>
              </a:buClr>
              <a:buSzPct val="100000"/>
              <a:buFont typeface="Lucida Grande"/>
              <a:buChar char="-"/>
              <a:tabLst/>
              <a:defRPr/>
            </a:pPr>
            <a:r>
              <a:rPr kumimoji="0" lang="sv-SE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Nivå fem</a:t>
            </a:r>
            <a:endParaRPr kumimoji="0" lang="sv-SE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Bildobjekt 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8000"/>
            <a:ext cx="9146858" cy="17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8175" y="4938264"/>
            <a:ext cx="1221679" cy="2308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>
              <a:defRPr lang="sv-SE" sz="900" smtClean="0">
                <a:solidFill>
                  <a:schemeClr val="bg1"/>
                </a:solidFill>
              </a:defRPr>
            </a:lvl1pPr>
          </a:lstStyle>
          <a:p>
            <a:fld id="{16888ED3-16B0-4DC7-8F21-025272AD3650}" type="datetime1">
              <a:rPr lang="sv-SE" smtClean="0"/>
              <a:t>2019-11-05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40829" y="4922280"/>
            <a:ext cx="4466683" cy="2616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>
              <a:defRPr lang="sv-SE" sz="1100" dirty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4" name="textruta 3"/>
          <p:cNvSpPr txBox="1"/>
          <p:nvPr userDrawn="1"/>
        </p:nvSpPr>
        <p:spPr>
          <a:xfrm>
            <a:off x="6728460" y="4922280"/>
            <a:ext cx="2331720" cy="2616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sv-SE" sz="1100" dirty="0" smtClean="0">
                <a:solidFill>
                  <a:schemeClr val="bg1"/>
                </a:solidFill>
                <a:latin typeface="+mn-lt"/>
              </a:rPr>
              <a:t>Sahlgrenska Universitetssjukhuset</a:t>
            </a:r>
          </a:p>
        </p:txBody>
      </p:sp>
    </p:spTree>
    <p:extLst>
      <p:ext uri="{BB962C8B-B14F-4D97-AF65-F5344CB8AC3E}">
        <p14:creationId xmlns:p14="http://schemas.microsoft.com/office/powerpoint/2010/main" val="236707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4" r:id="rId4"/>
    <p:sldLayoutId id="2147483665" r:id="rId5"/>
    <p:sldLayoutId id="2147483650" r:id="rId6"/>
    <p:sldLayoutId id="2147483670" r:id="rId7"/>
    <p:sldLayoutId id="2147483666" r:id="rId8"/>
    <p:sldLayoutId id="2147483667" r:id="rId9"/>
    <p:sldLayoutId id="2147483668" r:id="rId10"/>
    <p:sldLayoutId id="2147483654" r:id="rId11"/>
    <p:sldLayoutId id="2147483655" r:id="rId12"/>
    <p:sldLayoutId id="2147483669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213" marR="0" indent="-176213" algn="l" defTabSz="685800" rtl="0" eaLnBrk="1" fontAlgn="auto" latinLnBrk="0" hangingPunct="1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>
          <a:tab pos="176213" algn="l"/>
        </a:tabLst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marR="0" indent="-266700" algn="l" defTabSz="685800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Tx/>
        <a:buSzPct val="100000"/>
        <a:buFont typeface="Lucida Grande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marR="0" indent="-179388" algn="l" defTabSz="685800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Tx/>
        <a:buSzPct val="100000"/>
        <a:buFont typeface="Lucida Grande"/>
        <a:buChar char="‒"/>
        <a:tabLst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984250" marR="0" indent="-179388" algn="l" defTabSz="685800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Tx/>
        <a:buSzPct val="100000"/>
        <a:buFont typeface="Lucida Grande"/>
        <a:buChar char="‒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165225" marR="0" indent="-180975" algn="l" defTabSz="685800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Tx/>
        <a:buSzPct val="100000"/>
        <a:buFont typeface="Lucida Grande"/>
        <a:buChar char="‒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Vilka händelser kan </a:t>
            </a:r>
            <a:r>
              <a:rPr lang="sv-SE" dirty="0" smtClean="0"/>
              <a:t>ePed </a:t>
            </a:r>
            <a:r>
              <a:rPr lang="sv-SE" dirty="0"/>
              <a:t>förhindra? </a:t>
            </a:r>
            <a:br>
              <a:rPr lang="sv-SE" dirty="0"/>
            </a:br>
            <a:r>
              <a:rPr lang="sv-SE" sz="2700" dirty="0"/>
              <a:t>Krävs ytterligare </a:t>
            </a:r>
            <a:r>
              <a:rPr lang="sv-SE" sz="2700" dirty="0" smtClean="0"/>
              <a:t>insatser för att säkra läkemedelsprocessen</a:t>
            </a:r>
            <a:endParaRPr lang="sv-SE" sz="27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510490" y="2918297"/>
            <a:ext cx="8123021" cy="719847"/>
          </a:xfrm>
        </p:spPr>
        <p:txBody>
          <a:bodyPr/>
          <a:lstStyle/>
          <a:p>
            <a:r>
              <a:rPr lang="sv-SE" dirty="0" smtClean="0"/>
              <a:t>Christiane Garnemark</a:t>
            </a:r>
            <a:br>
              <a:rPr lang="sv-SE" dirty="0" smtClean="0"/>
            </a:br>
            <a:r>
              <a:rPr lang="sv-SE" sz="1400" dirty="0" smtClean="0"/>
              <a:t>Drottning Silvias Barn- och ungdomssjukhus </a:t>
            </a:r>
            <a:br>
              <a:rPr lang="sv-SE" sz="1400" dirty="0" smtClean="0"/>
            </a:br>
            <a:r>
              <a:rPr lang="sv-SE" sz="1400" dirty="0" smtClean="0"/>
              <a:t>Göteborg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45805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Vancomycin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 smtClean="0"/>
              <a:t>Beredning kräver en två-stegs-spädning där fel vid iordningställande har skett</a:t>
            </a:r>
          </a:p>
          <a:p>
            <a:r>
              <a:rPr lang="sv-SE" sz="1800" dirty="0" smtClean="0"/>
              <a:t>Det har även ordinerats stamlösningen (50 mg/ml) istället för den färdigspädda lösningen (5 mg/ml)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 smtClean="0"/>
              <a:t>Åtgärder:</a:t>
            </a:r>
            <a:endParaRPr lang="sv-SE" b="1" dirty="0" smtClean="0"/>
          </a:p>
          <a:p>
            <a:r>
              <a:rPr lang="sv-SE" sz="1800" dirty="0" smtClean="0"/>
              <a:t>Under sommaren 2015 ändrades rekommendation att beställa </a:t>
            </a:r>
            <a:r>
              <a:rPr lang="sv-SE" sz="1800" dirty="0" smtClean="0"/>
              <a:t>främst färdigspädd Vancomycin 5 mg/ml från </a:t>
            </a:r>
            <a:r>
              <a:rPr lang="sv-SE" sz="1800" dirty="0" smtClean="0"/>
              <a:t>APL</a:t>
            </a:r>
          </a:p>
          <a:p>
            <a:r>
              <a:rPr lang="sv-SE" sz="1800" dirty="0" smtClean="0"/>
              <a:t>ePed-instruktion </a:t>
            </a:r>
            <a:r>
              <a:rPr lang="sv-SE" sz="1800" dirty="0"/>
              <a:t>för Vankomycin </a:t>
            </a:r>
            <a:r>
              <a:rPr lang="sv-SE" sz="1800" dirty="0" smtClean="0"/>
              <a:t>iv/inf </a:t>
            </a:r>
            <a:r>
              <a:rPr lang="sv-SE" sz="1800" dirty="0"/>
              <a:t>5 </a:t>
            </a:r>
            <a:r>
              <a:rPr lang="sv-SE" sz="1800" dirty="0" smtClean="0"/>
              <a:t>mg/mL finns</a:t>
            </a:r>
          </a:p>
          <a:p>
            <a:endParaRPr lang="sv-SE" sz="1800" dirty="0" smtClean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876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RESULTAT – Var skedde Lex Maria-händelser?</a:t>
            </a:r>
            <a:endParaRPr lang="sv-SE" dirty="0"/>
          </a:p>
        </p:txBody>
      </p:sp>
      <p:graphicFrame>
        <p:nvGraphicFramePr>
          <p:cNvPr id="4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280699"/>
              </p:ext>
            </p:extLst>
          </p:nvPr>
        </p:nvGraphicFramePr>
        <p:xfrm>
          <a:off x="353384" y="1041991"/>
          <a:ext cx="8131397" cy="3642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27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152" y="111232"/>
            <a:ext cx="7277198" cy="994172"/>
          </a:xfrm>
        </p:spPr>
        <p:txBody>
          <a:bodyPr/>
          <a:lstStyle/>
          <a:p>
            <a:r>
              <a:rPr lang="en-US" dirty="0" smtClean="0"/>
              <a:t>DISKUSSION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528" y="875638"/>
            <a:ext cx="7627757" cy="4178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600" b="1" dirty="0"/>
              <a:t>Fel som </a:t>
            </a:r>
            <a:r>
              <a:rPr lang="sv-SE" sz="1600" b="1" dirty="0" smtClean="0"/>
              <a:t>åtgärdas </a:t>
            </a:r>
            <a:r>
              <a:rPr lang="sv-SE" sz="1600" b="1" dirty="0"/>
              <a:t>inom ramen för ePed: </a:t>
            </a:r>
          </a:p>
          <a:p>
            <a:pPr marL="554831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Störst effekt </a:t>
            </a:r>
            <a:r>
              <a:rPr lang="sv-SE" sz="1600" dirty="0" smtClean="0"/>
              <a:t>vid ordination, trygghet med dosering, rimlighetskontroll </a:t>
            </a:r>
            <a:br>
              <a:rPr lang="sv-SE" sz="1600" dirty="0" smtClean="0"/>
            </a:br>
            <a:r>
              <a:rPr lang="sv-SE" sz="1600" u="sng" dirty="0" smtClean="0"/>
              <a:t>Obs </a:t>
            </a:r>
            <a:r>
              <a:rPr lang="sv-SE" sz="1600" u="sng" dirty="0"/>
              <a:t>pappers/muntliga ordinationer</a:t>
            </a:r>
            <a:r>
              <a:rPr lang="sv-SE" sz="1600" u="sng" dirty="0" smtClean="0"/>
              <a:t>!!</a:t>
            </a:r>
            <a:endParaRPr lang="sv-SE" sz="1600" u="sng" dirty="0"/>
          </a:p>
          <a:p>
            <a:pPr marL="554831" lvl="1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Spädningsinstruktioner minska </a:t>
            </a:r>
            <a:r>
              <a:rPr lang="sv-SE" sz="1600" dirty="0"/>
              <a:t>fel </a:t>
            </a:r>
            <a:r>
              <a:rPr lang="sv-SE" sz="1600" dirty="0" smtClean="0"/>
              <a:t>vid iordningställande om </a:t>
            </a:r>
            <a:r>
              <a:rPr lang="sv-SE" sz="1600" dirty="0"/>
              <a:t>den används </a:t>
            </a:r>
          </a:p>
          <a:p>
            <a:pPr marL="554831" lvl="1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Antal </a:t>
            </a:r>
            <a:r>
              <a:rPr lang="sv-SE" sz="1600" dirty="0"/>
              <a:t>spädningar för läkemedel ska hållas på minst möjliga mängd </a:t>
            </a:r>
            <a:r>
              <a:rPr lang="sv-SE" sz="1600" dirty="0" smtClean="0"/>
              <a:t>(t.ex. Midazolam)</a:t>
            </a:r>
            <a:endParaRPr lang="sv-SE" sz="16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0" indent="0">
              <a:buNone/>
            </a:pPr>
            <a:r>
              <a:rPr lang="sv-SE" sz="1600" b="1" dirty="0"/>
              <a:t>Problem som ej åtgärdas via ePed: </a:t>
            </a:r>
          </a:p>
          <a:p>
            <a:pPr marL="554831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Sköterskor måste vara sina egna kontroller – sista instans!</a:t>
            </a:r>
          </a:p>
          <a:p>
            <a:pPr marL="554831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Rätt mängd personal ock kompetens är av stor betydelse</a:t>
            </a:r>
          </a:p>
          <a:p>
            <a:pPr marL="809625" lvl="2" indent="-271463">
              <a:buFont typeface="Arial" panose="020B0604020202020204" pitchFamily="34" charset="0"/>
              <a:buChar char="•"/>
            </a:pPr>
            <a:r>
              <a:rPr lang="sv-SE" sz="1600" dirty="0" smtClean="0"/>
              <a:t>kunskap </a:t>
            </a:r>
            <a:r>
              <a:rPr lang="sv-SE" sz="1600" dirty="0"/>
              <a:t>om läkemedelsmodulen</a:t>
            </a:r>
          </a:p>
          <a:p>
            <a:pPr marL="809625" lvl="2" indent="-271463">
              <a:buFont typeface="Arial" panose="020B0604020202020204" pitchFamily="34" charset="0"/>
              <a:buChar char="•"/>
            </a:pPr>
            <a:r>
              <a:rPr lang="sv-SE" sz="1600" dirty="0" smtClean="0"/>
              <a:t>vana </a:t>
            </a:r>
            <a:r>
              <a:rPr lang="sv-SE" sz="1600" dirty="0"/>
              <a:t>att vårda </a:t>
            </a:r>
            <a:r>
              <a:rPr lang="sv-SE" sz="1600" dirty="0"/>
              <a:t>och </a:t>
            </a:r>
            <a:r>
              <a:rPr lang="sv-SE" sz="1600" dirty="0"/>
              <a:t>ordinera till </a:t>
            </a:r>
            <a:r>
              <a:rPr lang="sv-SE" sz="1600" dirty="0" smtClean="0"/>
              <a:t>barn</a:t>
            </a:r>
          </a:p>
          <a:p>
            <a:pPr marL="809625" lvl="2" indent="-271463">
              <a:buFont typeface="Arial" panose="020B0604020202020204" pitchFamily="34" charset="0"/>
              <a:buChar char="•"/>
            </a:pPr>
            <a:r>
              <a:rPr lang="sv-SE" sz="1600" dirty="0" smtClean="0"/>
              <a:t>kunskap om läkemedelshanteringsrutiner </a:t>
            </a:r>
          </a:p>
          <a:p>
            <a:pPr marL="809625" lvl="2" indent="-271463">
              <a:buFont typeface="Arial" panose="020B0604020202020204" pitchFamily="34" charset="0"/>
              <a:buChar char="•"/>
            </a:pPr>
            <a:r>
              <a:rPr lang="sv-SE" sz="1600" dirty="0" smtClean="0"/>
              <a:t>Samma typ av apparater (infusion, inhalation,..) på alla avdelningar </a:t>
            </a:r>
            <a:endParaRPr lang="sv-SE" sz="1600" dirty="0"/>
          </a:p>
          <a:p>
            <a:pPr marL="554831" lvl="1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Störmoment ska minskas</a:t>
            </a:r>
            <a:endParaRPr lang="sv-SE" sz="1600" dirty="0"/>
          </a:p>
          <a:p>
            <a:pPr marL="300038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56998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090" y="367690"/>
            <a:ext cx="7029450" cy="558377"/>
          </a:xfrm>
        </p:spPr>
        <p:txBody>
          <a:bodyPr/>
          <a:lstStyle/>
          <a:p>
            <a:r>
              <a:rPr lang="en-US" dirty="0" smtClean="0"/>
              <a:t>KONKLUSION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843" y="1968676"/>
            <a:ext cx="8118311" cy="2594191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ePed </a:t>
            </a:r>
            <a:r>
              <a:rPr lang="en-US" sz="1800" dirty="0" err="1" smtClean="0"/>
              <a:t>minskar</a:t>
            </a:r>
            <a:r>
              <a:rPr lang="en-US" sz="1800" dirty="0" smtClean="0"/>
              <a:t> </a:t>
            </a:r>
            <a:r>
              <a:rPr lang="en-US" sz="1800" dirty="0" err="1" smtClean="0"/>
              <a:t>fel</a:t>
            </a:r>
            <a:r>
              <a:rPr lang="en-US" sz="1800" dirty="0" smtClean="0"/>
              <a:t> </a:t>
            </a:r>
            <a:r>
              <a:rPr lang="en-US" sz="1800" dirty="0"/>
              <a:t>vid ordination </a:t>
            </a:r>
            <a:r>
              <a:rPr lang="en-US" sz="1800" dirty="0" err="1"/>
              <a:t>och</a:t>
            </a:r>
            <a:r>
              <a:rPr lang="en-US" sz="1800" dirty="0"/>
              <a:t> </a:t>
            </a:r>
            <a:r>
              <a:rPr lang="en-US" sz="1800" dirty="0" err="1" smtClean="0"/>
              <a:t>iordningställande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sv-SE" sz="1800" u="sng" dirty="0"/>
              <a:t>Obs pappers/muntliga ordinationer</a:t>
            </a:r>
            <a:r>
              <a:rPr lang="sv-SE" sz="1800" u="sng" dirty="0" smtClean="0"/>
              <a:t>!!</a:t>
            </a:r>
          </a:p>
          <a:p>
            <a:r>
              <a:rPr lang="sv-SE" sz="1800" dirty="0" smtClean="0"/>
              <a:t>Håll antal </a:t>
            </a:r>
            <a:r>
              <a:rPr lang="sv-SE" sz="1800" dirty="0"/>
              <a:t>spädningar för läkemedel </a:t>
            </a:r>
            <a:r>
              <a:rPr lang="sv-SE" sz="1800" dirty="0" smtClean="0"/>
              <a:t>på </a:t>
            </a:r>
            <a:r>
              <a:rPr lang="sv-SE" sz="1800" dirty="0"/>
              <a:t>minst möjliga mängd (t.ex. Midazolam)</a:t>
            </a:r>
          </a:p>
          <a:p>
            <a:r>
              <a:rPr lang="en-US" sz="1800" dirty="0" err="1" smtClean="0"/>
              <a:t>Det</a:t>
            </a:r>
            <a:r>
              <a:rPr lang="en-US" sz="1800" dirty="0" smtClean="0"/>
              <a:t> </a:t>
            </a:r>
            <a:r>
              <a:rPr lang="en-US" sz="1800" dirty="0" err="1"/>
              <a:t>behövs</a:t>
            </a:r>
            <a:r>
              <a:rPr lang="en-US" sz="1800" dirty="0"/>
              <a:t> system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 smtClean="0"/>
              <a:t>hjälpa</a:t>
            </a:r>
            <a:r>
              <a:rPr lang="en-US" sz="1800" dirty="0" smtClean="0"/>
              <a:t> </a:t>
            </a:r>
            <a:r>
              <a:rPr lang="en-US" sz="1800" dirty="0" err="1"/>
              <a:t>minska</a:t>
            </a:r>
            <a:r>
              <a:rPr lang="en-US" sz="1800" dirty="0"/>
              <a:t> </a:t>
            </a:r>
            <a:r>
              <a:rPr lang="en-US" sz="1800" dirty="0" err="1"/>
              <a:t>fel</a:t>
            </a:r>
            <a:r>
              <a:rPr lang="en-US" sz="1800" dirty="0"/>
              <a:t> vid </a:t>
            </a:r>
            <a:r>
              <a:rPr lang="en-US" sz="1800" dirty="0" err="1"/>
              <a:t>iordningställande</a:t>
            </a:r>
            <a:r>
              <a:rPr lang="en-US" sz="1800" dirty="0"/>
              <a:t> </a:t>
            </a:r>
            <a:r>
              <a:rPr lang="en-US" sz="1800" dirty="0" err="1"/>
              <a:t>och</a:t>
            </a:r>
            <a:r>
              <a:rPr lang="en-US" sz="1800" dirty="0"/>
              <a:t> </a:t>
            </a:r>
            <a:r>
              <a:rPr lang="en-US" sz="1800" dirty="0" err="1"/>
              <a:t>administrering</a:t>
            </a:r>
            <a:r>
              <a:rPr lang="en-US" sz="1800" dirty="0"/>
              <a:t> </a:t>
            </a:r>
          </a:p>
          <a:p>
            <a:r>
              <a:rPr lang="en-US" sz="1800" dirty="0" err="1"/>
              <a:t>Kontinuerlig</a:t>
            </a:r>
            <a:r>
              <a:rPr lang="en-US" sz="1800" dirty="0"/>
              <a:t> </a:t>
            </a:r>
            <a:r>
              <a:rPr lang="en-US" sz="1800" dirty="0" err="1"/>
              <a:t>utbildning</a:t>
            </a:r>
            <a:r>
              <a:rPr lang="en-US" sz="1800" dirty="0"/>
              <a:t> </a:t>
            </a:r>
            <a:r>
              <a:rPr lang="en-US" sz="1800" dirty="0" err="1"/>
              <a:t>är</a:t>
            </a:r>
            <a:r>
              <a:rPr lang="en-US" sz="1800" dirty="0"/>
              <a:t> </a:t>
            </a:r>
            <a:r>
              <a:rPr lang="en-US" sz="1800" dirty="0" err="1"/>
              <a:t>viktig</a:t>
            </a:r>
            <a:endParaRPr lang="en-US" sz="1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50" dirty="0"/>
              <a:t>i </a:t>
            </a:r>
            <a:r>
              <a:rPr lang="en-US" sz="1350" dirty="0" err="1"/>
              <a:t>farmakologi</a:t>
            </a:r>
            <a:r>
              <a:rPr lang="en-US" sz="1350" dirty="0"/>
              <a:t> / </a:t>
            </a:r>
            <a:r>
              <a:rPr lang="en-US" sz="1350" dirty="0" err="1"/>
              <a:t>läkemedelshantering</a:t>
            </a:r>
            <a:r>
              <a:rPr lang="en-US" sz="1350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50" dirty="0"/>
              <a:t>I </a:t>
            </a:r>
            <a:r>
              <a:rPr lang="en-US" sz="1350" dirty="0" err="1"/>
              <a:t>läkemedelsmodulen</a:t>
            </a:r>
            <a:endParaRPr lang="en-US" sz="135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50" dirty="0" err="1"/>
              <a:t>Apparater</a:t>
            </a:r>
            <a:r>
              <a:rPr lang="en-US" sz="1350" dirty="0"/>
              <a:t> </a:t>
            </a:r>
            <a:r>
              <a:rPr lang="en-US" sz="1350" dirty="0" err="1"/>
              <a:t>t.ex</a:t>
            </a:r>
            <a:r>
              <a:rPr lang="en-US" sz="1350" dirty="0"/>
              <a:t>. </a:t>
            </a:r>
            <a:r>
              <a:rPr lang="en-US" sz="1350" dirty="0" err="1" smtClean="0"/>
              <a:t>Sprutpumpar</a:t>
            </a:r>
            <a:r>
              <a:rPr lang="en-US" sz="1350" dirty="0" smtClean="0"/>
              <a:t>, inhalation</a:t>
            </a:r>
            <a:endParaRPr lang="en-US" sz="1350" dirty="0"/>
          </a:p>
          <a:p>
            <a:r>
              <a:rPr lang="en-US" sz="1800" dirty="0" err="1"/>
              <a:t>Rätt</a:t>
            </a:r>
            <a:r>
              <a:rPr lang="en-US" sz="1800" dirty="0"/>
              <a:t> </a:t>
            </a:r>
            <a:r>
              <a:rPr lang="en-US" sz="1800" dirty="0" err="1"/>
              <a:t>personalmängd</a:t>
            </a:r>
            <a:r>
              <a:rPr lang="en-US" sz="1800" dirty="0"/>
              <a:t> &amp; </a:t>
            </a:r>
            <a:r>
              <a:rPr lang="en-US" sz="1800" dirty="0" err="1"/>
              <a:t>kompetens</a:t>
            </a:r>
            <a:r>
              <a:rPr lang="en-US" sz="1800" dirty="0"/>
              <a:t> ffa vid </a:t>
            </a:r>
            <a:r>
              <a:rPr lang="en-US" sz="1800" dirty="0" err="1"/>
              <a:t>högspecialiserad</a:t>
            </a:r>
            <a:r>
              <a:rPr lang="en-US" sz="1800" dirty="0"/>
              <a:t> </a:t>
            </a:r>
            <a:r>
              <a:rPr lang="en-US" sz="1800" dirty="0" err="1"/>
              <a:t>vård</a:t>
            </a:r>
            <a:endParaRPr lang="en-US" sz="1800" dirty="0"/>
          </a:p>
          <a:p>
            <a:r>
              <a:rPr lang="en-US" sz="1800" dirty="0" err="1"/>
              <a:t>Skapa</a:t>
            </a:r>
            <a:r>
              <a:rPr lang="en-US" sz="1800" dirty="0"/>
              <a:t> </a:t>
            </a:r>
            <a:r>
              <a:rPr lang="en-US" sz="1800" dirty="0" err="1"/>
              <a:t>lugn</a:t>
            </a:r>
            <a:r>
              <a:rPr lang="en-US" sz="1800" dirty="0"/>
              <a:t> </a:t>
            </a:r>
            <a:r>
              <a:rPr lang="en-US" sz="1800" dirty="0" err="1"/>
              <a:t>och</a:t>
            </a:r>
            <a:r>
              <a:rPr lang="en-US" sz="1800" dirty="0"/>
              <a:t> </a:t>
            </a:r>
            <a:r>
              <a:rPr lang="en-US" sz="1800" dirty="0" err="1"/>
              <a:t>ostörd</a:t>
            </a:r>
            <a:r>
              <a:rPr lang="en-US" sz="1800" dirty="0"/>
              <a:t> </a:t>
            </a:r>
            <a:r>
              <a:rPr lang="en-US" sz="1800" dirty="0" err="1"/>
              <a:t>arbetsmiljö</a:t>
            </a:r>
            <a:r>
              <a:rPr lang="en-US" sz="1800" dirty="0"/>
              <a:t> </a:t>
            </a:r>
            <a:r>
              <a:rPr lang="en-US" sz="1800" dirty="0" err="1"/>
              <a:t>samt</a:t>
            </a:r>
            <a:r>
              <a:rPr lang="en-US" sz="1800" dirty="0"/>
              <a:t> </a:t>
            </a:r>
            <a:r>
              <a:rPr lang="en-US" sz="1800" dirty="0" err="1" smtClean="0"/>
              <a:t>medvetenhet</a:t>
            </a:r>
            <a:r>
              <a:rPr lang="en-US" sz="1800" dirty="0" smtClean="0"/>
              <a:t> </a:t>
            </a:r>
            <a:r>
              <a:rPr lang="en-US" sz="1800" dirty="0"/>
              <a:t>om </a:t>
            </a:r>
            <a:r>
              <a:rPr lang="en-US" sz="1800" dirty="0" err="1"/>
              <a:t>detta</a:t>
            </a:r>
            <a:r>
              <a:rPr lang="en-US" sz="1800" dirty="0"/>
              <a:t> bland </a:t>
            </a:r>
            <a:r>
              <a:rPr lang="en-US" sz="1800" dirty="0" err="1"/>
              <a:t>medarbetarna</a:t>
            </a:r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7091" y="1077666"/>
            <a:ext cx="7364531" cy="69097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 err="1"/>
              <a:t>allvarliga</a:t>
            </a:r>
            <a:r>
              <a:rPr lang="en-US" sz="2100" dirty="0"/>
              <a:t> </a:t>
            </a:r>
            <a:r>
              <a:rPr lang="en-US" sz="2100" dirty="0" err="1"/>
              <a:t>läkemedelsincidenter</a:t>
            </a:r>
            <a:r>
              <a:rPr lang="en-US" sz="2100" dirty="0"/>
              <a:t> </a:t>
            </a:r>
            <a:r>
              <a:rPr lang="en-US" sz="2100" dirty="0" err="1"/>
              <a:t>uppstår</a:t>
            </a:r>
            <a:r>
              <a:rPr lang="en-US" sz="2100" dirty="0"/>
              <a:t> vid </a:t>
            </a:r>
            <a:r>
              <a:rPr lang="en-US" sz="2100" dirty="0" err="1"/>
              <a:t>komplext</a:t>
            </a:r>
            <a:r>
              <a:rPr lang="en-US" sz="2100" dirty="0"/>
              <a:t> </a:t>
            </a:r>
            <a:r>
              <a:rPr lang="en-US" sz="2100" dirty="0" err="1"/>
              <a:t>samverkan</a:t>
            </a:r>
            <a:r>
              <a:rPr lang="en-US" sz="2100" dirty="0"/>
              <a:t> </a:t>
            </a:r>
            <a:r>
              <a:rPr lang="en-US" sz="2100" dirty="0" err="1"/>
              <a:t>av</a:t>
            </a:r>
            <a:r>
              <a:rPr lang="en-US" sz="2100" dirty="0"/>
              <a:t> </a:t>
            </a:r>
            <a:r>
              <a:rPr lang="en-US" sz="2100" dirty="0" err="1"/>
              <a:t>individuella</a:t>
            </a:r>
            <a:r>
              <a:rPr lang="en-US" sz="2100" dirty="0"/>
              <a:t>, </a:t>
            </a:r>
            <a:r>
              <a:rPr lang="en-US" sz="2100" dirty="0" err="1"/>
              <a:t>mänskliga</a:t>
            </a:r>
            <a:r>
              <a:rPr lang="en-US" sz="2100" dirty="0"/>
              <a:t> </a:t>
            </a:r>
            <a:r>
              <a:rPr lang="en-US" sz="2100" dirty="0" err="1"/>
              <a:t>och</a:t>
            </a:r>
            <a:r>
              <a:rPr lang="en-US" sz="2100" dirty="0"/>
              <a:t> </a:t>
            </a:r>
            <a:r>
              <a:rPr lang="en-US" sz="2100" dirty="0" err="1"/>
              <a:t>systematiska</a:t>
            </a:r>
            <a:r>
              <a:rPr lang="en-US" sz="2100" dirty="0"/>
              <a:t> </a:t>
            </a:r>
            <a:r>
              <a:rPr lang="en-US" sz="2100" dirty="0" err="1"/>
              <a:t>faktorer</a:t>
            </a:r>
            <a:r>
              <a:rPr lang="en-US" sz="2100" dirty="0"/>
              <a:t>!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1785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16" y="384804"/>
            <a:ext cx="8370568" cy="103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2017 </a:t>
            </a:r>
            <a:r>
              <a:rPr lang="en-US" sz="4000" dirty="0" err="1" smtClean="0"/>
              <a:t>anhopning</a:t>
            </a:r>
            <a:r>
              <a:rPr lang="en-US" sz="4000" dirty="0" smtClean="0"/>
              <a:t> </a:t>
            </a:r>
            <a:r>
              <a:rPr lang="en-US" sz="4000" dirty="0" err="1" smtClean="0"/>
              <a:t>av</a:t>
            </a:r>
            <a:r>
              <a:rPr lang="en-US" sz="4000" dirty="0" smtClean="0"/>
              <a:t> </a:t>
            </a:r>
            <a:r>
              <a:rPr lang="en-US" sz="4000" dirty="0" err="1" smtClean="0"/>
              <a:t>icke</a:t>
            </a:r>
            <a:r>
              <a:rPr lang="en-US" sz="4000" dirty="0" err="1"/>
              <a:t>-</a:t>
            </a:r>
            <a:r>
              <a:rPr lang="en-US" sz="4000" dirty="0" err="1" smtClean="0"/>
              <a:t>systematiska</a:t>
            </a:r>
            <a:r>
              <a:rPr lang="en-US" sz="4000" dirty="0" smtClean="0"/>
              <a:t> </a:t>
            </a:r>
            <a:r>
              <a:rPr lang="en-US" sz="4000" dirty="0" err="1" smtClean="0"/>
              <a:t>fel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800" y="1564104"/>
            <a:ext cx="8078400" cy="3079255"/>
          </a:xfrm>
        </p:spPr>
        <p:txBody>
          <a:bodyPr>
            <a:normAutofit/>
          </a:bodyPr>
          <a:lstStyle/>
          <a:p>
            <a:r>
              <a:rPr lang="en-US" sz="1800" dirty="0" err="1"/>
              <a:t>Misstolkar</a:t>
            </a:r>
            <a:r>
              <a:rPr lang="en-US" sz="1800" dirty="0"/>
              <a:t> </a:t>
            </a:r>
            <a:r>
              <a:rPr lang="en-US" sz="1800" dirty="0" err="1"/>
              <a:t>gradering</a:t>
            </a:r>
            <a:r>
              <a:rPr lang="en-US" sz="1800" dirty="0"/>
              <a:t> </a:t>
            </a:r>
            <a:r>
              <a:rPr lang="en-US" sz="1800" dirty="0" err="1"/>
              <a:t>insulinspruta</a:t>
            </a:r>
            <a:endParaRPr lang="en-US" sz="1800" dirty="0"/>
          </a:p>
          <a:p>
            <a:r>
              <a:rPr lang="en-US" sz="1800" dirty="0"/>
              <a:t>infusion - </a:t>
            </a:r>
            <a:r>
              <a:rPr lang="en-US" sz="1800" dirty="0" err="1"/>
              <a:t>stopptid</a:t>
            </a:r>
            <a:r>
              <a:rPr lang="en-US" sz="1800" dirty="0"/>
              <a:t> </a:t>
            </a:r>
            <a:r>
              <a:rPr lang="en-US" sz="1800" dirty="0" err="1"/>
              <a:t>missas</a:t>
            </a:r>
            <a:r>
              <a:rPr lang="en-US" sz="1800" dirty="0"/>
              <a:t>, </a:t>
            </a:r>
            <a:r>
              <a:rPr lang="en-US" sz="1800" dirty="0" err="1"/>
              <a:t>finns</a:t>
            </a:r>
            <a:r>
              <a:rPr lang="en-US" sz="1800" dirty="0"/>
              <a:t> </a:t>
            </a:r>
            <a:r>
              <a:rPr lang="en-US" sz="1800" dirty="0" err="1"/>
              <a:t>mer</a:t>
            </a:r>
            <a:r>
              <a:rPr lang="en-US" sz="1800" dirty="0"/>
              <a:t> </a:t>
            </a:r>
            <a:r>
              <a:rPr lang="en-US" sz="1800" dirty="0" err="1"/>
              <a:t>läkemedel</a:t>
            </a:r>
            <a:r>
              <a:rPr lang="en-US" sz="1800" dirty="0"/>
              <a:t> </a:t>
            </a:r>
            <a:r>
              <a:rPr lang="en-US" sz="1800" dirty="0" err="1"/>
              <a:t>än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ska</a:t>
            </a:r>
            <a:r>
              <a:rPr lang="en-US" sz="1800" dirty="0"/>
              <a:t> </a:t>
            </a:r>
            <a:r>
              <a:rPr lang="en-US" sz="1800" dirty="0" err="1"/>
              <a:t>ges</a:t>
            </a:r>
            <a:r>
              <a:rPr lang="en-US" sz="1800" dirty="0"/>
              <a:t> </a:t>
            </a:r>
          </a:p>
          <a:p>
            <a:r>
              <a:rPr lang="en-US" sz="1800" dirty="0" err="1" smtClean="0"/>
              <a:t>Oxynorm</a:t>
            </a:r>
            <a:r>
              <a:rPr lang="en-US" sz="1800" dirty="0" smtClean="0"/>
              <a:t> </a:t>
            </a:r>
            <a:r>
              <a:rPr lang="en-US" sz="1800" dirty="0" err="1" smtClean="0"/>
              <a:t>ges</a:t>
            </a:r>
            <a:r>
              <a:rPr lang="en-US" sz="1800" dirty="0" smtClean="0"/>
              <a:t> </a:t>
            </a:r>
            <a:r>
              <a:rPr lang="en-US" sz="1800" dirty="0" err="1" smtClean="0"/>
              <a:t>enligt</a:t>
            </a:r>
            <a:r>
              <a:rPr lang="en-US" sz="1800" dirty="0" smtClean="0"/>
              <a:t> </a:t>
            </a:r>
            <a:r>
              <a:rPr lang="en-US" sz="1800" dirty="0" err="1"/>
              <a:t>dosering</a:t>
            </a:r>
            <a:r>
              <a:rPr lang="en-US" sz="1800" dirty="0"/>
              <a:t> </a:t>
            </a:r>
            <a:r>
              <a:rPr lang="en-US" sz="1800" dirty="0" err="1"/>
              <a:t>alvedon</a:t>
            </a:r>
            <a:endParaRPr lang="en-US" sz="1800" dirty="0"/>
          </a:p>
          <a:p>
            <a:r>
              <a:rPr lang="en-US" sz="1800" dirty="0" err="1"/>
              <a:t>Meropenem</a:t>
            </a:r>
            <a:r>
              <a:rPr lang="en-US" sz="1800" dirty="0"/>
              <a:t> </a:t>
            </a:r>
            <a:r>
              <a:rPr lang="en-US" sz="1800" dirty="0" err="1"/>
              <a:t>insatt</a:t>
            </a:r>
            <a:r>
              <a:rPr lang="en-US" sz="1800" dirty="0"/>
              <a:t> </a:t>
            </a:r>
            <a:r>
              <a:rPr lang="en-US" sz="1800" dirty="0" err="1"/>
              <a:t>utdelningstid</a:t>
            </a:r>
            <a:r>
              <a:rPr lang="en-US" sz="1800" dirty="0"/>
              <a:t> </a:t>
            </a:r>
            <a:r>
              <a:rPr lang="en-US" sz="1800" dirty="0" err="1"/>
              <a:t>tolkas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/>
              <a:t>vb.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utdelningslista</a:t>
            </a:r>
            <a:endParaRPr lang="en-US" sz="1800" dirty="0"/>
          </a:p>
          <a:p>
            <a:r>
              <a:rPr lang="en-US" sz="1800" dirty="0"/>
              <a:t>Vancomycin </a:t>
            </a:r>
            <a:r>
              <a:rPr lang="en-US" sz="1800" dirty="0" err="1"/>
              <a:t>ges</a:t>
            </a:r>
            <a:r>
              <a:rPr lang="en-US" sz="1800" dirty="0"/>
              <a:t> </a:t>
            </a:r>
            <a:r>
              <a:rPr lang="en-US" sz="1800" dirty="0" err="1"/>
              <a:t>istället</a:t>
            </a:r>
            <a:r>
              <a:rPr lang="en-US" sz="1800" dirty="0"/>
              <a:t> </a:t>
            </a:r>
            <a:r>
              <a:rPr lang="en-US" sz="1800" dirty="0" err="1"/>
              <a:t>för</a:t>
            </a:r>
            <a:r>
              <a:rPr lang="en-US" sz="1800" dirty="0"/>
              <a:t> </a:t>
            </a:r>
            <a:r>
              <a:rPr lang="en-US" sz="1800" dirty="0" err="1"/>
              <a:t>Meropenem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ordinerats</a:t>
            </a:r>
            <a:endParaRPr lang="en-US" sz="1800" dirty="0"/>
          </a:p>
          <a:p>
            <a:r>
              <a:rPr lang="en-US" sz="1800" dirty="0" err="1"/>
              <a:t>Fragmindos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ordinerats</a:t>
            </a:r>
            <a:r>
              <a:rPr lang="en-US" sz="1800" dirty="0"/>
              <a:t> </a:t>
            </a:r>
            <a:r>
              <a:rPr lang="en-US" sz="1800" dirty="0" err="1"/>
              <a:t>finns</a:t>
            </a:r>
            <a:r>
              <a:rPr lang="en-US" sz="1800" dirty="0"/>
              <a:t> </a:t>
            </a:r>
            <a:r>
              <a:rPr lang="en-US" sz="1800" dirty="0" err="1"/>
              <a:t>ej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/>
              <a:t>VNL, </a:t>
            </a:r>
            <a:r>
              <a:rPr lang="en-US" sz="1800" dirty="0" err="1"/>
              <a:t>rätt</a:t>
            </a:r>
            <a:r>
              <a:rPr lang="en-US" sz="1800" dirty="0"/>
              <a:t> </a:t>
            </a:r>
            <a:r>
              <a:rPr lang="en-US" sz="1800" dirty="0" err="1"/>
              <a:t>mängd</a:t>
            </a:r>
            <a:r>
              <a:rPr lang="en-US" sz="1800" dirty="0"/>
              <a:t> </a:t>
            </a:r>
            <a:r>
              <a:rPr lang="en-US" sz="1800" dirty="0"/>
              <a:t>men </a:t>
            </a:r>
            <a:r>
              <a:rPr lang="en-US" sz="1800" dirty="0" err="1"/>
              <a:t>fel</a:t>
            </a:r>
            <a:r>
              <a:rPr lang="en-US" sz="1800" dirty="0"/>
              <a:t> </a:t>
            </a:r>
            <a:r>
              <a:rPr lang="en-US" sz="1800" dirty="0" err="1"/>
              <a:t>styrka</a:t>
            </a:r>
            <a:r>
              <a:rPr lang="en-US" sz="1800" dirty="0"/>
              <a:t> </a:t>
            </a:r>
            <a:r>
              <a:rPr lang="en-US" sz="1800" dirty="0"/>
              <a:t>&amp;</a:t>
            </a:r>
            <a:r>
              <a:rPr lang="en-US" sz="1800" dirty="0"/>
              <a:t> </a:t>
            </a:r>
            <a:r>
              <a:rPr lang="en-US" sz="1800" dirty="0" err="1"/>
              <a:t>således</a:t>
            </a:r>
            <a:r>
              <a:rPr lang="en-US" sz="1800" dirty="0"/>
              <a:t> dos </a:t>
            </a:r>
            <a:r>
              <a:rPr lang="en-US" sz="1800" dirty="0" err="1"/>
              <a:t>osv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58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/>
          <p:cNvSpPr txBox="1"/>
          <p:nvPr/>
        </p:nvSpPr>
        <p:spPr>
          <a:xfrm>
            <a:off x="1928719" y="2502330"/>
            <a:ext cx="753449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25" dirty="0"/>
              <a:t>Feltolkad </a:t>
            </a:r>
            <a:r>
              <a:rPr lang="sv-SE" sz="825" dirty="0" smtClean="0"/>
              <a:t>ordination</a:t>
            </a:r>
            <a:endParaRPr lang="sv-SE" sz="825" dirty="0"/>
          </a:p>
        </p:txBody>
      </p:sp>
      <p:sp>
        <p:nvSpPr>
          <p:cNvPr id="13" name="textruta 12"/>
          <p:cNvSpPr txBox="1"/>
          <p:nvPr/>
        </p:nvSpPr>
        <p:spPr>
          <a:xfrm>
            <a:off x="2460151" y="2492313"/>
            <a:ext cx="70721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25" dirty="0"/>
              <a:t>Tar fel läkemedel</a:t>
            </a:r>
            <a:endParaRPr lang="sv-SE" sz="825" dirty="0"/>
          </a:p>
        </p:txBody>
      </p:sp>
      <p:sp>
        <p:nvSpPr>
          <p:cNvPr id="14" name="textruta 13"/>
          <p:cNvSpPr txBox="1"/>
          <p:nvPr/>
        </p:nvSpPr>
        <p:spPr>
          <a:xfrm>
            <a:off x="3214272" y="2497943"/>
            <a:ext cx="628049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25" dirty="0"/>
              <a:t>Räknar fel</a:t>
            </a:r>
            <a:endParaRPr lang="sv-SE" sz="825" dirty="0"/>
          </a:p>
        </p:txBody>
      </p:sp>
      <p:sp>
        <p:nvSpPr>
          <p:cNvPr id="19" name="textruta 18"/>
          <p:cNvSpPr txBox="1"/>
          <p:nvPr/>
        </p:nvSpPr>
        <p:spPr>
          <a:xfrm>
            <a:off x="4788748" y="2613738"/>
            <a:ext cx="49836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25" dirty="0"/>
              <a:t>Ger till fel </a:t>
            </a:r>
            <a:r>
              <a:rPr lang="sv-SE" sz="825" dirty="0" err="1"/>
              <a:t>pat</a:t>
            </a:r>
            <a:endParaRPr lang="sv-SE" sz="825" dirty="0"/>
          </a:p>
        </p:txBody>
      </p:sp>
      <p:sp>
        <p:nvSpPr>
          <p:cNvPr id="20" name="textruta 19"/>
          <p:cNvSpPr txBox="1"/>
          <p:nvPr/>
        </p:nvSpPr>
        <p:spPr>
          <a:xfrm>
            <a:off x="5295266" y="2637991"/>
            <a:ext cx="804913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25" dirty="0"/>
              <a:t>Ger fel </a:t>
            </a:r>
            <a:r>
              <a:rPr lang="sv-SE" sz="825" dirty="0" smtClean="0"/>
              <a:t>mängd</a:t>
            </a:r>
            <a:endParaRPr lang="sv-SE" sz="825" dirty="0"/>
          </a:p>
        </p:txBody>
      </p:sp>
      <p:sp>
        <p:nvSpPr>
          <p:cNvPr id="28" name="textruta 27"/>
          <p:cNvSpPr txBox="1"/>
          <p:nvPr/>
        </p:nvSpPr>
        <p:spPr>
          <a:xfrm>
            <a:off x="1342219" y="2494735"/>
            <a:ext cx="680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 smtClean="0"/>
              <a:t>Otydlig </a:t>
            </a:r>
            <a:r>
              <a:rPr lang="sv-SE" sz="800" dirty="0"/>
              <a:t>ordination</a:t>
            </a:r>
            <a:endParaRPr lang="sv-SE" sz="800" dirty="0"/>
          </a:p>
        </p:txBody>
      </p:sp>
      <p:cxnSp>
        <p:nvCxnSpPr>
          <p:cNvPr id="39" name="Rak 38"/>
          <p:cNvCxnSpPr/>
          <p:nvPr/>
        </p:nvCxnSpPr>
        <p:spPr>
          <a:xfrm>
            <a:off x="8691133" y="2264519"/>
            <a:ext cx="0" cy="28153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Vänster-höger 43"/>
          <p:cNvSpPr/>
          <p:nvPr/>
        </p:nvSpPr>
        <p:spPr>
          <a:xfrm>
            <a:off x="6570" y="1049775"/>
            <a:ext cx="1917627" cy="8362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45" name="Vänster-höger 44"/>
          <p:cNvSpPr/>
          <p:nvPr/>
        </p:nvSpPr>
        <p:spPr>
          <a:xfrm>
            <a:off x="4607317" y="1048805"/>
            <a:ext cx="4609277" cy="849818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grpSp>
        <p:nvGrpSpPr>
          <p:cNvPr id="50" name="Grupp 49"/>
          <p:cNvGrpSpPr/>
          <p:nvPr/>
        </p:nvGrpSpPr>
        <p:grpSpPr>
          <a:xfrm>
            <a:off x="-38515" y="2230140"/>
            <a:ext cx="9182515" cy="616992"/>
            <a:chOff x="-125479" y="3034587"/>
            <a:chExt cx="12243353" cy="742986"/>
          </a:xfrm>
        </p:grpSpPr>
        <p:cxnSp>
          <p:nvCxnSpPr>
            <p:cNvPr id="5" name="Rak pil 4"/>
            <p:cNvCxnSpPr/>
            <p:nvPr/>
          </p:nvCxnSpPr>
          <p:spPr>
            <a:xfrm flipV="1">
              <a:off x="-53272" y="3041811"/>
              <a:ext cx="12171146" cy="1288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ak 6"/>
            <p:cNvCxnSpPr/>
            <p:nvPr/>
          </p:nvCxnSpPr>
          <p:spPr>
            <a:xfrm>
              <a:off x="213697" y="3089069"/>
              <a:ext cx="0" cy="37538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ak 7"/>
            <p:cNvCxnSpPr>
              <a:endCxn id="77" idx="0"/>
            </p:cNvCxnSpPr>
            <p:nvPr/>
          </p:nvCxnSpPr>
          <p:spPr>
            <a:xfrm>
              <a:off x="1346516" y="3092746"/>
              <a:ext cx="1392" cy="33342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k 11"/>
            <p:cNvCxnSpPr/>
            <p:nvPr/>
          </p:nvCxnSpPr>
          <p:spPr>
            <a:xfrm>
              <a:off x="4636944" y="3051205"/>
              <a:ext cx="0" cy="37538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k 30"/>
            <p:cNvCxnSpPr/>
            <p:nvPr/>
          </p:nvCxnSpPr>
          <p:spPr>
            <a:xfrm flipH="1">
              <a:off x="3055726" y="3041583"/>
              <a:ext cx="8345" cy="33578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ak 31"/>
            <p:cNvCxnSpPr/>
            <p:nvPr/>
          </p:nvCxnSpPr>
          <p:spPr>
            <a:xfrm>
              <a:off x="5552620" y="3041583"/>
              <a:ext cx="0" cy="37538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ak 33"/>
            <p:cNvCxnSpPr/>
            <p:nvPr/>
          </p:nvCxnSpPr>
          <p:spPr>
            <a:xfrm flipH="1">
              <a:off x="6573439" y="3064041"/>
              <a:ext cx="5420" cy="44461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ak 34"/>
            <p:cNvCxnSpPr/>
            <p:nvPr/>
          </p:nvCxnSpPr>
          <p:spPr>
            <a:xfrm>
              <a:off x="7520527" y="3064041"/>
              <a:ext cx="0" cy="37538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k 36"/>
            <p:cNvCxnSpPr/>
            <p:nvPr/>
          </p:nvCxnSpPr>
          <p:spPr>
            <a:xfrm>
              <a:off x="9523078" y="3059410"/>
              <a:ext cx="0" cy="37538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k 37"/>
            <p:cNvCxnSpPr/>
            <p:nvPr/>
          </p:nvCxnSpPr>
          <p:spPr>
            <a:xfrm>
              <a:off x="10598665" y="3034587"/>
              <a:ext cx="0" cy="37538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ruta 41"/>
            <p:cNvSpPr txBox="1"/>
            <p:nvPr/>
          </p:nvSpPr>
          <p:spPr>
            <a:xfrm>
              <a:off x="178421" y="3222279"/>
              <a:ext cx="914020" cy="25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800" dirty="0" smtClean="0"/>
                <a:t>Fel dos</a:t>
              </a:r>
              <a:endParaRPr lang="sv-SE" sz="800" dirty="0"/>
            </a:p>
          </p:txBody>
        </p:sp>
        <p:sp>
          <p:nvSpPr>
            <p:cNvPr id="49" name="textruta 48"/>
            <p:cNvSpPr txBox="1"/>
            <p:nvPr/>
          </p:nvSpPr>
          <p:spPr>
            <a:xfrm>
              <a:off x="-125479" y="3518134"/>
              <a:ext cx="1079848" cy="25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800" dirty="0" smtClean="0"/>
                <a:t>Ord. saknas</a:t>
              </a:r>
              <a:endParaRPr lang="sv-SE" sz="800" dirty="0"/>
            </a:p>
          </p:txBody>
        </p:sp>
      </p:grpSp>
      <p:sp>
        <p:nvSpPr>
          <p:cNvPr id="51" name="Rektangel 50"/>
          <p:cNvSpPr/>
          <p:nvPr/>
        </p:nvSpPr>
        <p:spPr>
          <a:xfrm>
            <a:off x="484666" y="3717758"/>
            <a:ext cx="234623" cy="19491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52" name="textruta 51"/>
          <p:cNvSpPr txBox="1"/>
          <p:nvPr/>
        </p:nvSpPr>
        <p:spPr>
          <a:xfrm>
            <a:off x="783250" y="3676715"/>
            <a:ext cx="1869707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13" dirty="0"/>
              <a:t>= Läkarledd process</a:t>
            </a:r>
            <a:endParaRPr lang="sv-SE" sz="1013" dirty="0"/>
          </a:p>
        </p:txBody>
      </p:sp>
      <p:sp>
        <p:nvSpPr>
          <p:cNvPr id="53" name="Rektangel 52"/>
          <p:cNvSpPr/>
          <p:nvPr/>
        </p:nvSpPr>
        <p:spPr>
          <a:xfrm>
            <a:off x="484666" y="4273632"/>
            <a:ext cx="234623" cy="1949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54" name="textruta 53"/>
          <p:cNvSpPr txBox="1"/>
          <p:nvPr/>
        </p:nvSpPr>
        <p:spPr>
          <a:xfrm>
            <a:off x="783250" y="4213538"/>
            <a:ext cx="320521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13" dirty="0"/>
              <a:t>= Sköterskeledd process (Obs! ANOP/IVA)</a:t>
            </a:r>
            <a:endParaRPr lang="sv-SE" sz="1013" dirty="0"/>
          </a:p>
        </p:txBody>
      </p:sp>
      <p:sp>
        <p:nvSpPr>
          <p:cNvPr id="65" name="Ellips 64"/>
          <p:cNvSpPr/>
          <p:nvPr/>
        </p:nvSpPr>
        <p:spPr>
          <a:xfrm>
            <a:off x="3851490" y="2546880"/>
            <a:ext cx="665606" cy="27353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67" name="Ellips 66"/>
          <p:cNvSpPr/>
          <p:nvPr/>
        </p:nvSpPr>
        <p:spPr>
          <a:xfrm>
            <a:off x="6831335" y="2523542"/>
            <a:ext cx="704145" cy="3174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68" name="Ellips 67"/>
          <p:cNvSpPr/>
          <p:nvPr/>
        </p:nvSpPr>
        <p:spPr>
          <a:xfrm>
            <a:off x="6085502" y="2470281"/>
            <a:ext cx="809840" cy="3462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70" name="Ellips 69"/>
          <p:cNvSpPr/>
          <p:nvPr/>
        </p:nvSpPr>
        <p:spPr>
          <a:xfrm>
            <a:off x="7656512" y="2519528"/>
            <a:ext cx="678581" cy="4451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71" name="Ellips 70"/>
          <p:cNvSpPr/>
          <p:nvPr/>
        </p:nvSpPr>
        <p:spPr>
          <a:xfrm>
            <a:off x="8373840" y="2528009"/>
            <a:ext cx="722940" cy="4957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16" name="textruta 15"/>
          <p:cNvSpPr txBox="1"/>
          <p:nvPr/>
        </p:nvSpPr>
        <p:spPr>
          <a:xfrm>
            <a:off x="3782838" y="2584996"/>
            <a:ext cx="844825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25" dirty="0" smtClean="0"/>
              <a:t>Späder fel </a:t>
            </a:r>
            <a:endParaRPr lang="sv-SE" sz="825" dirty="0"/>
          </a:p>
        </p:txBody>
      </p:sp>
      <p:sp>
        <p:nvSpPr>
          <p:cNvPr id="23" name="textruta 22"/>
          <p:cNvSpPr txBox="1"/>
          <p:nvPr/>
        </p:nvSpPr>
        <p:spPr>
          <a:xfrm>
            <a:off x="6839694" y="2494735"/>
            <a:ext cx="73633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25" dirty="0"/>
              <a:t>Missar sätta stopptid</a:t>
            </a:r>
            <a:endParaRPr lang="sv-SE" sz="825" dirty="0"/>
          </a:p>
        </p:txBody>
      </p:sp>
      <p:sp>
        <p:nvSpPr>
          <p:cNvPr id="24" name="textruta 23"/>
          <p:cNvSpPr txBox="1"/>
          <p:nvPr/>
        </p:nvSpPr>
        <p:spPr>
          <a:xfrm>
            <a:off x="7681691" y="2507275"/>
            <a:ext cx="678581" cy="456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788" dirty="0"/>
              <a:t>Ger allt på en gång/fel tid</a:t>
            </a:r>
            <a:endParaRPr lang="sv-SE" sz="788" dirty="0"/>
          </a:p>
        </p:txBody>
      </p:sp>
      <p:sp>
        <p:nvSpPr>
          <p:cNvPr id="26" name="textruta 25"/>
          <p:cNvSpPr txBox="1"/>
          <p:nvPr/>
        </p:nvSpPr>
        <p:spPr>
          <a:xfrm>
            <a:off x="8327157" y="2592022"/>
            <a:ext cx="860287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788" dirty="0"/>
              <a:t>Tar fel </a:t>
            </a:r>
            <a:r>
              <a:rPr lang="sv-SE" sz="788" dirty="0" err="1"/>
              <a:t>lkmdl</a:t>
            </a:r>
            <a:r>
              <a:rPr lang="sv-SE" sz="788" dirty="0"/>
              <a:t> (flera i rondskål)</a:t>
            </a:r>
            <a:endParaRPr lang="sv-SE" sz="788" dirty="0"/>
          </a:p>
        </p:txBody>
      </p:sp>
      <p:sp>
        <p:nvSpPr>
          <p:cNvPr id="56" name="Ellips 55"/>
          <p:cNvSpPr/>
          <p:nvPr/>
        </p:nvSpPr>
        <p:spPr>
          <a:xfrm>
            <a:off x="1974915" y="2506558"/>
            <a:ext cx="574565" cy="41467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57" name="Ellips 56"/>
          <p:cNvSpPr/>
          <p:nvPr/>
        </p:nvSpPr>
        <p:spPr>
          <a:xfrm>
            <a:off x="2523951" y="2460234"/>
            <a:ext cx="632054" cy="453587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63" name="Ellips 62"/>
          <p:cNvSpPr/>
          <p:nvPr/>
        </p:nvSpPr>
        <p:spPr>
          <a:xfrm>
            <a:off x="3226315" y="2515960"/>
            <a:ext cx="591157" cy="243947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66" name="Ellips 65"/>
          <p:cNvSpPr/>
          <p:nvPr/>
        </p:nvSpPr>
        <p:spPr>
          <a:xfrm>
            <a:off x="4752565" y="2606979"/>
            <a:ext cx="490569" cy="3700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69" name="Ellips 68"/>
          <p:cNvSpPr/>
          <p:nvPr/>
        </p:nvSpPr>
        <p:spPr>
          <a:xfrm>
            <a:off x="5332887" y="2564467"/>
            <a:ext cx="696718" cy="335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72" name="Ellips 71"/>
          <p:cNvSpPr/>
          <p:nvPr/>
        </p:nvSpPr>
        <p:spPr>
          <a:xfrm>
            <a:off x="38602" y="2569128"/>
            <a:ext cx="657274" cy="2640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73" name="Ellips 72"/>
          <p:cNvSpPr/>
          <p:nvPr/>
        </p:nvSpPr>
        <p:spPr>
          <a:xfrm>
            <a:off x="308004" y="2343650"/>
            <a:ext cx="545176" cy="2502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" name="textruta 2"/>
          <p:cNvSpPr txBox="1"/>
          <p:nvPr/>
        </p:nvSpPr>
        <p:spPr>
          <a:xfrm>
            <a:off x="8006946" y="1762944"/>
            <a:ext cx="1180498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13" dirty="0"/>
              <a:t>Pat får läkemedlet</a:t>
            </a:r>
            <a:endParaRPr lang="sv-SE" sz="1013" dirty="0"/>
          </a:p>
        </p:txBody>
      </p:sp>
      <p:sp>
        <p:nvSpPr>
          <p:cNvPr id="62" name="textruta 61"/>
          <p:cNvSpPr txBox="1"/>
          <p:nvPr/>
        </p:nvSpPr>
        <p:spPr>
          <a:xfrm>
            <a:off x="3221279" y="3244922"/>
            <a:ext cx="12900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/>
              <a:t>Apparatfel/instrument</a:t>
            </a:r>
            <a:endParaRPr lang="sv-SE" sz="900" dirty="0"/>
          </a:p>
        </p:txBody>
      </p:sp>
      <p:sp>
        <p:nvSpPr>
          <p:cNvPr id="9" name="Ellips 8"/>
          <p:cNvSpPr/>
          <p:nvPr/>
        </p:nvSpPr>
        <p:spPr>
          <a:xfrm>
            <a:off x="3133447" y="3056720"/>
            <a:ext cx="1350330" cy="63374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74" name="Vänster-höger 73"/>
          <p:cNvSpPr/>
          <p:nvPr/>
        </p:nvSpPr>
        <p:spPr>
          <a:xfrm>
            <a:off x="1928719" y="1048805"/>
            <a:ext cx="2678599" cy="849818"/>
          </a:xfrm>
          <a:prstGeom prst="left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>
              <a:ln>
                <a:solidFill>
                  <a:srgbClr val="FFFF00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75" name="Rektangel 74"/>
          <p:cNvSpPr/>
          <p:nvPr/>
        </p:nvSpPr>
        <p:spPr>
          <a:xfrm>
            <a:off x="476197" y="4006008"/>
            <a:ext cx="234623" cy="1949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76" name="textruta 75"/>
          <p:cNvSpPr txBox="1"/>
          <p:nvPr/>
        </p:nvSpPr>
        <p:spPr>
          <a:xfrm>
            <a:off x="783250" y="3957727"/>
            <a:ext cx="320521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13" dirty="0"/>
              <a:t>= Sköterske-/apotekarledd process</a:t>
            </a:r>
            <a:endParaRPr lang="sv-SE" sz="1013" dirty="0"/>
          </a:p>
        </p:txBody>
      </p:sp>
      <p:sp>
        <p:nvSpPr>
          <p:cNvPr id="15" name="textruta 14"/>
          <p:cNvSpPr txBox="1"/>
          <p:nvPr/>
        </p:nvSpPr>
        <p:spPr>
          <a:xfrm>
            <a:off x="548560" y="1344741"/>
            <a:ext cx="923353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13" dirty="0"/>
              <a:t>Ordination</a:t>
            </a:r>
            <a:endParaRPr lang="sv-SE" sz="1013" dirty="0"/>
          </a:p>
        </p:txBody>
      </p:sp>
      <p:sp>
        <p:nvSpPr>
          <p:cNvPr id="79" name="textruta 78"/>
          <p:cNvSpPr txBox="1"/>
          <p:nvPr/>
        </p:nvSpPr>
        <p:spPr>
          <a:xfrm>
            <a:off x="2649381" y="1353313"/>
            <a:ext cx="1606550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13" dirty="0"/>
              <a:t>Iordningsställande</a:t>
            </a:r>
            <a:endParaRPr lang="sv-SE" sz="1013" dirty="0"/>
          </a:p>
        </p:txBody>
      </p:sp>
      <p:sp>
        <p:nvSpPr>
          <p:cNvPr id="18" name="textruta 17"/>
          <p:cNvSpPr txBox="1"/>
          <p:nvPr/>
        </p:nvSpPr>
        <p:spPr>
          <a:xfrm>
            <a:off x="6094759" y="1328685"/>
            <a:ext cx="3847091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13" dirty="0"/>
              <a:t>Administration</a:t>
            </a:r>
            <a:endParaRPr lang="sv-SE" sz="1013" dirty="0"/>
          </a:p>
        </p:txBody>
      </p:sp>
      <p:cxnSp>
        <p:nvCxnSpPr>
          <p:cNvPr id="84" name="Rak pil 83"/>
          <p:cNvCxnSpPr/>
          <p:nvPr/>
        </p:nvCxnSpPr>
        <p:spPr>
          <a:xfrm flipH="1" flipV="1">
            <a:off x="1171143" y="3364618"/>
            <a:ext cx="1962304" cy="12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7" name="textruta 76"/>
          <p:cNvSpPr txBox="1"/>
          <p:nvPr/>
        </p:nvSpPr>
        <p:spPr>
          <a:xfrm>
            <a:off x="694554" y="2541404"/>
            <a:ext cx="700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dirty="0" smtClean="0"/>
              <a:t>Fel läkemedel</a:t>
            </a:r>
            <a:endParaRPr lang="sv-SE" sz="800" dirty="0"/>
          </a:p>
        </p:txBody>
      </p:sp>
      <p:sp>
        <p:nvSpPr>
          <p:cNvPr id="78" name="Ellips 77"/>
          <p:cNvSpPr/>
          <p:nvPr/>
        </p:nvSpPr>
        <p:spPr>
          <a:xfrm>
            <a:off x="754143" y="2559344"/>
            <a:ext cx="589709" cy="303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cxnSp>
        <p:nvCxnSpPr>
          <p:cNvPr id="82" name="Rak 81"/>
          <p:cNvCxnSpPr/>
          <p:nvPr/>
        </p:nvCxnSpPr>
        <p:spPr>
          <a:xfrm>
            <a:off x="484665" y="2264519"/>
            <a:ext cx="0" cy="7913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ak 82"/>
          <p:cNvCxnSpPr/>
          <p:nvPr/>
        </p:nvCxnSpPr>
        <p:spPr>
          <a:xfrm flipH="1">
            <a:off x="2825481" y="2266037"/>
            <a:ext cx="6259" cy="25183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ak 87"/>
          <p:cNvCxnSpPr/>
          <p:nvPr/>
        </p:nvCxnSpPr>
        <p:spPr>
          <a:xfrm flipH="1">
            <a:off x="1674479" y="2247693"/>
            <a:ext cx="3714" cy="21634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ak 90"/>
          <p:cNvCxnSpPr/>
          <p:nvPr/>
        </p:nvCxnSpPr>
        <p:spPr>
          <a:xfrm flipH="1">
            <a:off x="6583361" y="2256428"/>
            <a:ext cx="3714" cy="21634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ruta 91"/>
          <p:cNvSpPr txBox="1"/>
          <p:nvPr/>
        </p:nvSpPr>
        <p:spPr>
          <a:xfrm>
            <a:off x="1171144" y="378235"/>
            <a:ext cx="7292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latin typeface="+mj-lt"/>
              </a:rPr>
              <a:t>Fel som </a:t>
            </a:r>
            <a:r>
              <a:rPr lang="sv-SE" sz="2800" dirty="0" smtClean="0">
                <a:latin typeface="+mj-lt"/>
              </a:rPr>
              <a:t>kan uppstår under läkemedelsprocessen</a:t>
            </a:r>
            <a:endParaRPr lang="sv-SE" sz="2800" dirty="0">
              <a:latin typeface="+mj-lt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146080" y="3566264"/>
            <a:ext cx="47528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Tx/>
              <a:buChar char="-"/>
            </a:pPr>
            <a:r>
              <a:rPr lang="sv-SE" sz="1400" dirty="0" smtClean="0"/>
              <a:t>ePed-läkemedelsinformation</a:t>
            </a:r>
          </a:p>
          <a:p>
            <a:pPr marL="214313" indent="-214313">
              <a:buFontTx/>
              <a:buChar char="-"/>
            </a:pPr>
            <a:r>
              <a:rPr lang="sv-SE" sz="1400" dirty="0" smtClean="0"/>
              <a:t>Utbildning </a:t>
            </a:r>
            <a:r>
              <a:rPr lang="sv-SE" sz="1400" dirty="0"/>
              <a:t>i </a:t>
            </a:r>
            <a:r>
              <a:rPr lang="sv-SE" sz="1400" dirty="0" smtClean="0"/>
              <a:t>farmakologi, läkemedelsmodelen </a:t>
            </a:r>
            <a:endParaRPr lang="sv-SE" sz="1400" dirty="0"/>
          </a:p>
          <a:p>
            <a:pPr marL="214313" indent="-214313">
              <a:buFontTx/>
              <a:buChar char="-"/>
            </a:pPr>
            <a:r>
              <a:rPr lang="sv-SE" sz="1400" dirty="0"/>
              <a:t>Lugn ostörd arbetsmiljö</a:t>
            </a:r>
          </a:p>
          <a:p>
            <a:pPr marL="214313" indent="-214313">
              <a:buFontTx/>
              <a:buChar char="-"/>
            </a:pPr>
            <a:r>
              <a:rPr lang="sv-SE" sz="1400" dirty="0"/>
              <a:t>Kompetens och erfarenhet</a:t>
            </a:r>
          </a:p>
          <a:p>
            <a:pPr marL="214313" indent="-214313">
              <a:buFontTx/>
              <a:buChar char="-"/>
            </a:pPr>
            <a:r>
              <a:rPr lang="sv-SE" sz="1400" dirty="0"/>
              <a:t>Tillräcklig bemanning</a:t>
            </a:r>
          </a:p>
          <a:p>
            <a:pPr marL="214313" indent="-214313">
              <a:buFontTx/>
              <a:buChar char="-"/>
            </a:pPr>
            <a:endParaRPr lang="sv-SE" sz="1400" dirty="0"/>
          </a:p>
        </p:txBody>
      </p:sp>
      <p:sp>
        <p:nvSpPr>
          <p:cNvPr id="97" name="Ellips 96"/>
          <p:cNvSpPr/>
          <p:nvPr/>
        </p:nvSpPr>
        <p:spPr>
          <a:xfrm>
            <a:off x="1323126" y="2517747"/>
            <a:ext cx="589709" cy="303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7" name="textruta 26"/>
          <p:cNvSpPr txBox="1"/>
          <p:nvPr/>
        </p:nvSpPr>
        <p:spPr>
          <a:xfrm>
            <a:off x="6175500" y="2475888"/>
            <a:ext cx="693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 smtClean="0"/>
              <a:t>Ger vid fel tidpunkt</a:t>
            </a:r>
            <a:endParaRPr lang="sv-SE" sz="800" dirty="0" smtClean="0"/>
          </a:p>
        </p:txBody>
      </p:sp>
    </p:spTree>
    <p:extLst>
      <p:ext uri="{BB962C8B-B14F-4D97-AF65-F5344CB8AC3E}">
        <p14:creationId xmlns:p14="http://schemas.microsoft.com/office/powerpoint/2010/main" val="283403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0403" y="186109"/>
            <a:ext cx="7886700" cy="994172"/>
          </a:xfrm>
        </p:spPr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2664" y="1183088"/>
            <a:ext cx="8631932" cy="3565137"/>
          </a:xfrm>
        </p:spPr>
        <p:txBody>
          <a:bodyPr>
            <a:normAutofit/>
          </a:bodyPr>
          <a:lstStyle/>
          <a:p>
            <a:r>
              <a:rPr lang="sv-SE" sz="1800" dirty="0" smtClean="0"/>
              <a:t>Under 2017 registreras en fyrfaldig ökning av </a:t>
            </a:r>
            <a:br>
              <a:rPr lang="sv-SE" sz="1800" dirty="0" smtClean="0"/>
            </a:br>
            <a:r>
              <a:rPr lang="sv-SE" sz="1800" dirty="0" smtClean="0"/>
              <a:t>läkemedelsrelaterade Lex Maria fall</a:t>
            </a:r>
          </a:p>
          <a:p>
            <a:r>
              <a:rPr lang="sv-SE" sz="1800" dirty="0" smtClean="0"/>
              <a:t>2017 gällde 70 </a:t>
            </a:r>
            <a:r>
              <a:rPr lang="sv-SE" sz="1800" dirty="0"/>
              <a:t>% av Lex Maria fall på SU </a:t>
            </a:r>
            <a:r>
              <a:rPr lang="sv-SE" sz="1800" dirty="0" smtClean="0"/>
              <a:t>patienter </a:t>
            </a:r>
            <a:r>
              <a:rPr lang="sv-SE" sz="1800" dirty="0"/>
              <a:t>&lt; 16 </a:t>
            </a:r>
            <a:r>
              <a:rPr lang="sv-SE" sz="1800" dirty="0" smtClean="0"/>
              <a:t>år</a:t>
            </a:r>
          </a:p>
          <a:p>
            <a:r>
              <a:rPr lang="sv-SE" sz="1800" dirty="0"/>
              <a:t>2018 införs ePed i Västra Götalandsregionen</a:t>
            </a:r>
            <a:br>
              <a:rPr lang="sv-SE" sz="1800" dirty="0"/>
            </a:br>
            <a:r>
              <a:rPr lang="sv-SE" sz="1800" dirty="0"/>
              <a:t>Må</a:t>
            </a:r>
            <a:r>
              <a:rPr lang="en-US" sz="1800" dirty="0"/>
              <a:t>l: färre läkemedelsincidenter  </a:t>
            </a:r>
          </a:p>
          <a:p>
            <a:endParaRPr lang="sv-SE" sz="1800" dirty="0" smtClean="0"/>
          </a:p>
          <a:p>
            <a:r>
              <a:rPr lang="sv-SE" sz="1800" dirty="0" smtClean="0"/>
              <a:t>Granskning av de läkemedelsrelaterade Lex Maria fall 2015-2017 med syftet att analysera</a:t>
            </a:r>
            <a:endParaRPr lang="sv-SE" sz="1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1500" dirty="0" smtClean="0"/>
              <a:t>Var i läkemedelsprocessen ske de allvarliga felen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1500" dirty="0" smtClean="0"/>
              <a:t>Finns särskilda risksubstanser, riskmoment?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1500" dirty="0" smtClean="0"/>
              <a:t>Vilka händelser kunde förhindras med ePed?</a:t>
            </a:r>
            <a:r>
              <a:rPr lang="en-US" dirty="0" smtClean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500" dirty="0" err="1" smtClean="0"/>
              <a:t>Krävs</a:t>
            </a:r>
            <a:r>
              <a:rPr lang="en-US" sz="1500" dirty="0" smtClean="0"/>
              <a:t> </a:t>
            </a:r>
            <a:r>
              <a:rPr lang="en-US" sz="1500" dirty="0"/>
              <a:t>yttligare </a:t>
            </a:r>
            <a:r>
              <a:rPr lang="en-US" sz="1500" dirty="0" err="1"/>
              <a:t>insatser</a:t>
            </a:r>
            <a:r>
              <a:rPr lang="en-US" sz="1500" dirty="0"/>
              <a:t> </a:t>
            </a:r>
            <a:r>
              <a:rPr lang="en-US" sz="1500" dirty="0" smtClean="0"/>
              <a:t>- </a:t>
            </a:r>
            <a:r>
              <a:rPr lang="en-US" sz="1500" dirty="0" err="1" smtClean="0"/>
              <a:t>vilka</a:t>
            </a:r>
            <a:r>
              <a:rPr lang="en-US" sz="1500" dirty="0" smtClean="0"/>
              <a:t>?                      </a:t>
            </a:r>
            <a:endParaRPr lang="sv-SE" sz="1500" dirty="0"/>
          </a:p>
        </p:txBody>
      </p:sp>
      <p:graphicFrame>
        <p:nvGraphicFramePr>
          <p:cNvPr id="9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705100"/>
              </p:ext>
            </p:extLst>
          </p:nvPr>
        </p:nvGraphicFramePr>
        <p:xfrm>
          <a:off x="5989186" y="683195"/>
          <a:ext cx="2983149" cy="2146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758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>
            <a:graphicFrameLocks/>
          </p:cNvGraphicFramePr>
          <p:nvPr>
            <p:extLst/>
          </p:nvPr>
        </p:nvGraphicFramePr>
        <p:xfrm>
          <a:off x="2624272" y="916446"/>
          <a:ext cx="6186341" cy="3815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985304"/>
              </p:ext>
            </p:extLst>
          </p:nvPr>
        </p:nvGraphicFramePr>
        <p:xfrm>
          <a:off x="205521" y="1686127"/>
          <a:ext cx="2116147" cy="3155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400" dirty="0"/>
              <a:t>Resultat - Fördelning inom läkemedelsprocessen - Uppdelat/år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1712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19120454"/>
              </p:ext>
            </p:extLst>
          </p:nvPr>
        </p:nvGraphicFramePr>
        <p:xfrm>
          <a:off x="210479" y="1047257"/>
          <a:ext cx="2636570" cy="2772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95950109"/>
              </p:ext>
            </p:extLst>
          </p:nvPr>
        </p:nvGraphicFramePr>
        <p:xfrm>
          <a:off x="2757711" y="1047257"/>
          <a:ext cx="2902016" cy="2772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06727276"/>
              </p:ext>
            </p:extLst>
          </p:nvPr>
        </p:nvGraphicFramePr>
        <p:xfrm>
          <a:off x="5620025" y="1047257"/>
          <a:ext cx="3313496" cy="2928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RESULTAT – Vilka fel har gjorts?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316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60081" y="221013"/>
            <a:ext cx="6197882" cy="607662"/>
          </a:xfrm>
        </p:spPr>
        <p:txBody>
          <a:bodyPr/>
          <a:lstStyle/>
          <a:p>
            <a:r>
              <a:rPr lang="sv-SE" dirty="0" smtClean="0"/>
              <a:t>Resultat - Läkemedelsgrupper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E27E12-CCA0-4BD7-9BA0-39220876206D}" type="datetime1">
              <a:rPr lang="sv-SE" smtClean="0"/>
              <a:t>2019-11-05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7" name="Platshållare för bild 6"/>
          <p:cNvGraphicFramePr>
            <a:graphicFrameLocks noGrp="1"/>
          </p:cNvGraphicFramePr>
          <p:nvPr>
            <p:ph type="pic" sz="quarter" idx="13"/>
            <p:extLst>
              <p:ext uri="{D42A27DB-BD31-4B8C-83A1-F6EECF244321}">
                <p14:modId xmlns:p14="http://schemas.microsoft.com/office/powerpoint/2010/main" val="2648030809"/>
              </p:ext>
            </p:extLst>
          </p:nvPr>
        </p:nvGraphicFramePr>
        <p:xfrm>
          <a:off x="647542" y="739087"/>
          <a:ext cx="7589202" cy="4057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788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Resultat - Beredningsformer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7E12-CCA0-4BD7-9BA0-39220876206D}" type="datetime1">
              <a:rPr lang="sv-SE" smtClean="0"/>
              <a:t>2019-11-05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9" name="Platshållare för innehåll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106446"/>
              </p:ext>
            </p:extLst>
          </p:nvPr>
        </p:nvGraphicFramePr>
        <p:xfrm>
          <a:off x="533400" y="1031359"/>
          <a:ext cx="8077200" cy="2977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9023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810" y="80207"/>
            <a:ext cx="5668481" cy="994172"/>
          </a:xfrm>
        </p:spPr>
        <p:txBody>
          <a:bodyPr/>
          <a:lstStyle/>
          <a:p>
            <a:r>
              <a:rPr lang="en-US" dirty="0" err="1" smtClean="0"/>
              <a:t>Vilka</a:t>
            </a:r>
            <a:r>
              <a:rPr lang="en-US" dirty="0" smtClean="0"/>
              <a:t> </a:t>
            </a:r>
            <a:r>
              <a:rPr lang="en-US" dirty="0" err="1" smtClean="0"/>
              <a:t>läkemedel</a:t>
            </a:r>
            <a:r>
              <a:rPr lang="en-US" dirty="0" smtClean="0"/>
              <a:t> </a:t>
            </a:r>
            <a:r>
              <a:rPr lang="en-US" dirty="0" err="1" smtClean="0"/>
              <a:t>förekommer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5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651262"/>
              </p:ext>
            </p:extLst>
          </p:nvPr>
        </p:nvGraphicFramePr>
        <p:xfrm>
          <a:off x="1268866" y="866985"/>
          <a:ext cx="6478045" cy="4001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val 1"/>
          <p:cNvSpPr/>
          <p:nvPr/>
        </p:nvSpPr>
        <p:spPr>
          <a:xfrm>
            <a:off x="1730089" y="1932297"/>
            <a:ext cx="755724" cy="2080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0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6986" y="592383"/>
            <a:ext cx="8078400" cy="518187"/>
          </a:xfrm>
        </p:spPr>
        <p:txBody>
          <a:bodyPr/>
          <a:lstStyle/>
          <a:p>
            <a:r>
              <a:rPr lang="sv-SE" dirty="0" smtClean="0"/>
              <a:t>Midazolam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444" y="1229549"/>
            <a:ext cx="3016277" cy="2578571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532800" y="1229549"/>
            <a:ext cx="6510778" cy="295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Olika förväxlingar har skett både vid ordination iordningsställande och </a:t>
            </a:r>
            <a:r>
              <a:rPr lang="sv-SE" sz="1600" dirty="0"/>
              <a:t>administrering</a:t>
            </a:r>
          </a:p>
          <a:p>
            <a:endParaRPr lang="sv-SE" sz="1600" dirty="0"/>
          </a:p>
          <a:p>
            <a:r>
              <a:rPr lang="sv-SE" sz="1600" dirty="0"/>
              <a:t>Problem: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600" dirty="0"/>
              <a:t>Många olika administreringssätt finns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600" dirty="0"/>
              <a:t>Många olika beredningsformer finns: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sv-SE" sz="1600" dirty="0"/>
              <a:t>två färdiga spädningar 1 mg/ml och 5 mg/ml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sv-SE" sz="1600" dirty="0"/>
              <a:t>används även spädningar 0,1 mg/ml och 0,2 mg/ml på olika avdelningar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600" dirty="0"/>
              <a:t>Midazolam finns ofta ordinerat i olika beredningsformer vid samma patient (t.ex. </a:t>
            </a:r>
            <a:r>
              <a:rPr lang="sv-SE" sz="1600" dirty="0" err="1"/>
              <a:t>po</a:t>
            </a:r>
            <a:r>
              <a:rPr lang="sv-SE" sz="1600" dirty="0"/>
              <a:t>, iv)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sv-SE" sz="1013" dirty="0"/>
          </a:p>
        </p:txBody>
      </p:sp>
    </p:spTree>
    <p:extLst>
      <p:ext uri="{BB962C8B-B14F-4D97-AF65-F5344CB8AC3E}">
        <p14:creationId xmlns:p14="http://schemas.microsoft.com/office/powerpoint/2010/main" val="14196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Åtgärder - Midazolam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58B4-E68C-478A-9D1B-B858A2463C08}" type="datetime1">
              <a:rPr lang="sv-SE" smtClean="0"/>
              <a:t>2019-11-05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2800" y="1166400"/>
            <a:ext cx="8306400" cy="1929013"/>
          </a:xfrm>
        </p:spPr>
        <p:txBody>
          <a:bodyPr/>
          <a:lstStyle/>
          <a:p>
            <a:pPr marL="0" lvl="0" indent="0">
              <a:spcBef>
                <a:spcPts val="0"/>
              </a:spcBef>
              <a:buSzTx/>
              <a:buNone/>
              <a:tabLst/>
            </a:pPr>
            <a:r>
              <a:rPr lang="sv-SE" sz="1600" u="sng" dirty="0" smtClean="0">
                <a:solidFill>
                  <a:srgbClr val="000000"/>
                </a:solidFill>
              </a:rPr>
              <a:t>ePed-instruktioner </a:t>
            </a:r>
            <a:r>
              <a:rPr lang="sv-SE" sz="1600" u="sng" dirty="0">
                <a:solidFill>
                  <a:srgbClr val="000000"/>
                </a:solidFill>
              </a:rPr>
              <a:t>för:</a:t>
            </a:r>
          </a:p>
          <a:p>
            <a:pPr>
              <a:spcBef>
                <a:spcPts val="0"/>
              </a:spcBef>
              <a:buSzTx/>
              <a:tabLst/>
            </a:pPr>
            <a:r>
              <a:rPr lang="sv-SE" sz="1600" dirty="0">
                <a:solidFill>
                  <a:srgbClr val="000000"/>
                </a:solidFill>
              </a:rPr>
              <a:t>Midazolam </a:t>
            </a:r>
            <a:r>
              <a:rPr lang="sv-SE" sz="1600" b="1" dirty="0">
                <a:solidFill>
                  <a:srgbClr val="000000"/>
                </a:solidFill>
              </a:rPr>
              <a:t>iv</a:t>
            </a:r>
            <a:r>
              <a:rPr lang="sv-SE" sz="1600" dirty="0">
                <a:solidFill>
                  <a:srgbClr val="000000"/>
                </a:solidFill>
              </a:rPr>
              <a:t> 1 mg/ml</a:t>
            </a:r>
          </a:p>
          <a:p>
            <a:pPr>
              <a:spcBef>
                <a:spcPts val="0"/>
              </a:spcBef>
              <a:buSzTx/>
              <a:tabLst/>
            </a:pPr>
            <a:r>
              <a:rPr lang="sv-SE" sz="1600" dirty="0" smtClean="0">
                <a:solidFill>
                  <a:srgbClr val="000000"/>
                </a:solidFill>
              </a:rPr>
              <a:t>Midazolam </a:t>
            </a:r>
            <a:r>
              <a:rPr lang="sv-SE" sz="1600" b="1" dirty="0">
                <a:solidFill>
                  <a:srgbClr val="000000"/>
                </a:solidFill>
              </a:rPr>
              <a:t>iv</a:t>
            </a:r>
            <a:r>
              <a:rPr lang="sv-SE" sz="1600" dirty="0">
                <a:solidFill>
                  <a:srgbClr val="000000"/>
                </a:solidFill>
              </a:rPr>
              <a:t> 0,2 mg/ml </a:t>
            </a:r>
          </a:p>
          <a:p>
            <a:pPr>
              <a:spcBef>
                <a:spcPts val="0"/>
              </a:spcBef>
              <a:buSzTx/>
              <a:tabLst/>
            </a:pPr>
            <a:r>
              <a:rPr lang="sv-SE" sz="1600" dirty="0" smtClean="0">
                <a:solidFill>
                  <a:srgbClr val="000000"/>
                </a:solidFill>
              </a:rPr>
              <a:t>Buccolam </a:t>
            </a:r>
            <a:r>
              <a:rPr lang="sv-SE" sz="1600" b="1" dirty="0">
                <a:solidFill>
                  <a:srgbClr val="000000"/>
                </a:solidFill>
              </a:rPr>
              <a:t>munhålelösning</a:t>
            </a:r>
            <a:r>
              <a:rPr lang="sv-SE" sz="1600" dirty="0">
                <a:solidFill>
                  <a:srgbClr val="000000"/>
                </a:solidFill>
              </a:rPr>
              <a:t> 5 mg/ml</a:t>
            </a:r>
          </a:p>
          <a:p>
            <a:pPr>
              <a:spcBef>
                <a:spcPts val="0"/>
              </a:spcBef>
              <a:buSzTx/>
              <a:tabLst/>
            </a:pPr>
            <a:r>
              <a:rPr lang="sv-SE" sz="1600" dirty="0">
                <a:solidFill>
                  <a:srgbClr val="000000"/>
                </a:solidFill>
              </a:rPr>
              <a:t>Midazolam </a:t>
            </a:r>
            <a:r>
              <a:rPr lang="sv-SE" sz="1600" b="1" dirty="0">
                <a:solidFill>
                  <a:srgbClr val="000000"/>
                </a:solidFill>
              </a:rPr>
              <a:t>oralt</a:t>
            </a:r>
            <a:r>
              <a:rPr lang="sv-SE" sz="1600" dirty="0">
                <a:solidFill>
                  <a:srgbClr val="000000"/>
                </a:solidFill>
              </a:rPr>
              <a:t> 1 mg/ml</a:t>
            </a:r>
          </a:p>
          <a:p>
            <a:pPr>
              <a:spcBef>
                <a:spcPts val="0"/>
              </a:spcBef>
              <a:buSzTx/>
              <a:tabLst/>
            </a:pPr>
            <a:r>
              <a:rPr lang="sv-SE" sz="1600" dirty="0" err="1" smtClean="0">
                <a:solidFill>
                  <a:srgbClr val="000000"/>
                </a:solidFill>
              </a:rPr>
              <a:t>Nazolam</a:t>
            </a:r>
            <a:r>
              <a:rPr lang="sv-SE" sz="1600" dirty="0" smtClean="0">
                <a:solidFill>
                  <a:srgbClr val="000000"/>
                </a:solidFill>
              </a:rPr>
              <a:t> </a:t>
            </a:r>
            <a:r>
              <a:rPr lang="sv-SE" sz="1600" b="1" dirty="0">
                <a:solidFill>
                  <a:srgbClr val="000000"/>
                </a:solidFill>
              </a:rPr>
              <a:t>nasalt</a:t>
            </a:r>
            <a:r>
              <a:rPr lang="sv-SE" sz="1600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0"/>
              </a:spcBef>
              <a:buSzTx/>
              <a:tabLst/>
            </a:pPr>
            <a:r>
              <a:rPr lang="sv-SE" sz="1600" dirty="0" smtClean="0">
                <a:solidFill>
                  <a:srgbClr val="000000"/>
                </a:solidFill>
              </a:rPr>
              <a:t>Midazolam </a:t>
            </a:r>
            <a:r>
              <a:rPr lang="sv-SE" sz="1600" b="1" dirty="0" err="1">
                <a:solidFill>
                  <a:srgbClr val="000000"/>
                </a:solidFill>
              </a:rPr>
              <a:t>rektalgel</a:t>
            </a:r>
            <a:r>
              <a:rPr lang="sv-SE" sz="1600" dirty="0">
                <a:solidFill>
                  <a:srgbClr val="000000"/>
                </a:solidFill>
              </a:rPr>
              <a:t> 3 mg/ml</a:t>
            </a:r>
          </a:p>
          <a:p>
            <a:pPr marL="0" lvl="0" indent="0">
              <a:spcBef>
                <a:spcPts val="0"/>
              </a:spcBef>
              <a:buSzTx/>
              <a:buNone/>
              <a:tabLst/>
            </a:pPr>
            <a:r>
              <a:rPr lang="sv-SE" sz="1600" u="sng" dirty="0" smtClean="0">
                <a:solidFill>
                  <a:srgbClr val="000000"/>
                </a:solidFill>
              </a:rPr>
              <a:t>Inga </a:t>
            </a:r>
            <a:r>
              <a:rPr lang="sv-SE" sz="1600" u="sng" dirty="0">
                <a:solidFill>
                  <a:srgbClr val="000000"/>
                </a:solidFill>
              </a:rPr>
              <a:t>instruktioner:</a:t>
            </a:r>
          </a:p>
          <a:p>
            <a:pPr>
              <a:spcBef>
                <a:spcPts val="0"/>
              </a:spcBef>
              <a:buSzTx/>
              <a:tabLst/>
            </a:pPr>
            <a:r>
              <a:rPr lang="sv-SE" sz="1600" dirty="0">
                <a:solidFill>
                  <a:srgbClr val="000000"/>
                </a:solidFill>
              </a:rPr>
              <a:t>Midazolam </a:t>
            </a:r>
            <a:r>
              <a:rPr lang="sv-SE" sz="1600" b="1" dirty="0">
                <a:solidFill>
                  <a:srgbClr val="000000"/>
                </a:solidFill>
              </a:rPr>
              <a:t>iv </a:t>
            </a:r>
            <a:r>
              <a:rPr lang="sv-SE" sz="1600" dirty="0">
                <a:solidFill>
                  <a:srgbClr val="000000"/>
                </a:solidFill>
              </a:rPr>
              <a:t>5 mg/ml </a:t>
            </a:r>
          </a:p>
          <a:p>
            <a:pPr>
              <a:spcBef>
                <a:spcPts val="0"/>
              </a:spcBef>
              <a:buSzTx/>
              <a:tabLst/>
            </a:pPr>
            <a:r>
              <a:rPr lang="sv-SE" sz="1600" dirty="0">
                <a:solidFill>
                  <a:srgbClr val="000000"/>
                </a:solidFill>
              </a:rPr>
              <a:t>Midazolam </a:t>
            </a:r>
            <a:r>
              <a:rPr lang="sv-SE" sz="1600" b="1" dirty="0" err="1">
                <a:solidFill>
                  <a:srgbClr val="000000"/>
                </a:solidFill>
              </a:rPr>
              <a:t>im</a:t>
            </a:r>
            <a:r>
              <a:rPr lang="sv-SE" sz="1600" dirty="0">
                <a:solidFill>
                  <a:srgbClr val="000000"/>
                </a:solidFill>
              </a:rPr>
              <a:t> 5 mg/ml (under </a:t>
            </a:r>
            <a:r>
              <a:rPr lang="sv-SE" sz="1600" dirty="0" smtClean="0">
                <a:solidFill>
                  <a:srgbClr val="000000"/>
                </a:solidFill>
              </a:rPr>
              <a:t>arbete) </a:t>
            </a:r>
            <a:br>
              <a:rPr lang="sv-SE" sz="1600" dirty="0" smtClean="0">
                <a:solidFill>
                  <a:srgbClr val="000000"/>
                </a:solidFill>
              </a:rPr>
            </a:br>
            <a:r>
              <a:rPr lang="sv-SE" sz="1600" dirty="0" smtClean="0">
                <a:solidFill>
                  <a:srgbClr val="000000"/>
                </a:solidFill>
              </a:rPr>
              <a:t>då </a:t>
            </a:r>
            <a:r>
              <a:rPr lang="sv-SE" sz="1600" dirty="0">
                <a:solidFill>
                  <a:srgbClr val="000000"/>
                </a:solidFill>
              </a:rPr>
              <a:t>den rekommenderas vid status </a:t>
            </a:r>
            <a:r>
              <a:rPr lang="sv-SE" sz="1600" dirty="0" err="1">
                <a:solidFill>
                  <a:srgbClr val="000000"/>
                </a:solidFill>
              </a:rPr>
              <a:t>epilepikus</a:t>
            </a:r>
            <a:r>
              <a:rPr lang="sv-SE" sz="1600" dirty="0">
                <a:solidFill>
                  <a:srgbClr val="000000"/>
                </a:solidFill>
              </a:rPr>
              <a:t> </a:t>
            </a:r>
          </a:p>
          <a:p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430710" y="3021760"/>
            <a:ext cx="836385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solidFill>
                  <a:srgbClr val="000000"/>
                </a:solidFill>
              </a:rPr>
              <a:t>Exempel av förändrat arbetssätt efter granskning av Lex Maria fallen: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rgbClr val="000000"/>
                </a:solidFill>
              </a:rPr>
              <a:t>Bara barnakuten och BIVA har Midazolam 5 mg/ml i sina läkemedelsrum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rgbClr val="000000"/>
                </a:solidFill>
              </a:rPr>
              <a:t>Harmonisering av spädningar så att enbart 0,2 mg/ml finns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rgbClr val="000000"/>
                </a:solidFill>
              </a:rPr>
              <a:t>Utbildning av läkarna: </a:t>
            </a:r>
            <a:r>
              <a:rPr lang="sv-SE" sz="1600" dirty="0">
                <a:solidFill>
                  <a:srgbClr val="000000"/>
                </a:solidFill>
              </a:rPr>
              <a:t>granska </a:t>
            </a:r>
            <a:r>
              <a:rPr lang="sv-SE" sz="1600" dirty="0" smtClean="0">
                <a:solidFill>
                  <a:srgbClr val="000000"/>
                </a:solidFill>
              </a:rPr>
              <a:t>läkemedelslistor mera aktiv och sätt </a:t>
            </a:r>
            <a:r>
              <a:rPr lang="sv-SE" sz="1600" dirty="0">
                <a:solidFill>
                  <a:srgbClr val="000000"/>
                </a:solidFill>
              </a:rPr>
              <a:t>ut </a:t>
            </a:r>
            <a:r>
              <a:rPr lang="sv-SE" sz="1600" dirty="0" smtClean="0">
                <a:solidFill>
                  <a:srgbClr val="000000"/>
                </a:solidFill>
              </a:rPr>
              <a:t>VB-ord. </a:t>
            </a:r>
            <a:r>
              <a:rPr lang="sv-SE" sz="1600" dirty="0">
                <a:solidFill>
                  <a:srgbClr val="000000"/>
                </a:solidFill>
              </a:rPr>
              <a:t>som inte </a:t>
            </a:r>
            <a:r>
              <a:rPr lang="sv-SE" sz="1600" dirty="0" smtClean="0">
                <a:solidFill>
                  <a:srgbClr val="000000"/>
                </a:solidFill>
              </a:rPr>
              <a:t>används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rgbClr val="000000"/>
                </a:solidFill>
              </a:rPr>
              <a:t>Diskussioner </a:t>
            </a:r>
            <a:r>
              <a:rPr lang="sv-SE" sz="1600" dirty="0">
                <a:solidFill>
                  <a:srgbClr val="000000"/>
                </a:solidFill>
              </a:rPr>
              <a:t>med barnneurologer vid revidering av Status epileptikus PM:et</a:t>
            </a:r>
            <a:br>
              <a:rPr lang="sv-SE" sz="1600" dirty="0">
                <a:solidFill>
                  <a:srgbClr val="000000"/>
                </a:solidFill>
              </a:rPr>
            </a:br>
            <a:r>
              <a:rPr lang="sv-SE" sz="1600" dirty="0">
                <a:solidFill>
                  <a:srgbClr val="000000"/>
                </a:solidFill>
              </a:rPr>
              <a:t>om vilka spädningar/doseringar, läkemedel ska rekommenderas</a:t>
            </a:r>
          </a:p>
          <a:p>
            <a:r>
              <a:rPr lang="sv-SE" sz="1400" dirty="0" smtClean="0">
                <a:solidFill>
                  <a:srgbClr val="000000"/>
                </a:solidFill>
              </a:rPr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74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GR_vitt_blue">
  <a:themeElements>
    <a:clrScheme name="VG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298"/>
      </a:accent1>
      <a:accent2>
        <a:srgbClr val="367B1E"/>
      </a:accent2>
      <a:accent3>
        <a:srgbClr val="F2A900"/>
      </a:accent3>
      <a:accent4>
        <a:srgbClr val="9EA2A2"/>
      </a:accent4>
      <a:accent5>
        <a:srgbClr val="9D2235"/>
      </a:accent5>
      <a:accent6>
        <a:srgbClr val="71B2C9"/>
      </a:accent6>
      <a:hlink>
        <a:srgbClr val="006298"/>
      </a:hlink>
      <a:folHlink>
        <a:srgbClr val="9EA2A2"/>
      </a:folHlink>
    </a:clrScheme>
    <a:fontScheme name="Sahlgrensk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/>
  <a:custClrLst>
    <a:custClr name="VG Komplement 1">
      <a:srgbClr val="008755"/>
    </a:custClr>
    <a:custClr name="VG Komplement 2">
      <a:srgbClr val="71B2C9"/>
    </a:custClr>
    <a:custClr name="VG Komplement 3">
      <a:srgbClr val="A8AD00"/>
    </a:custClr>
    <a:custClr name="VG Komplement 4">
      <a:srgbClr val="C8102E"/>
    </a:custClr>
    <a:custClr name="VG Komplement 5">
      <a:srgbClr val="FF6600"/>
    </a:custClr>
    <a:custClr name="VG Komplement 6">
      <a:srgbClr val="91966E"/>
    </a:custClr>
    <a:custClr name="VG Komplement 7">
      <a:srgbClr val="582C83"/>
    </a:custClr>
    <a:custClr name="VG Komplement 8">
      <a:srgbClr val="AF1685"/>
    </a:custClr>
    <a:custClr name="VG Diagram 1">
      <a:srgbClr val="71B2C9"/>
    </a:custClr>
    <a:custClr name="VG Diagram 2">
      <a:srgbClr val="F2A900"/>
    </a:custClr>
    <a:custClr name="VG Diagram 3">
      <a:srgbClr val="C8102E"/>
    </a:custClr>
    <a:custClr name="VG Diagram 4">
      <a:srgbClr val="006298"/>
    </a:custClr>
    <a:custClr name="VG Diagram 5">
      <a:srgbClr val="A8AD00"/>
    </a:custClr>
  </a:custClrLst>
  <a:extLst>
    <a:ext uri="{05A4C25C-085E-4340-85A3-A5531E510DB2}">
      <thm15:themeFamily xmlns:thm15="http://schemas.microsoft.com/office/thememl/2012/main" name="PP om SU_mall_170725 (1)" id="{E8AC7379-F629-4FEA-9BD4-485F18ED0458}" vid="{0A82FC4F-EA92-4B56-A968-D5D44F557B9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738</Words>
  <Application>Microsoft Office PowerPoint</Application>
  <PresentationFormat>Bildspel på skärmen (16:9)</PresentationFormat>
  <Paragraphs>181</Paragraphs>
  <Slides>15</Slides>
  <Notes>10</Notes>
  <HiddenSlides>3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Lucida Grande</vt:lpstr>
      <vt:lpstr>Wingdings</vt:lpstr>
      <vt:lpstr>VGR_vitt_blue</vt:lpstr>
      <vt:lpstr>Vilka händelser kan ePed förhindra?  Krävs ytterligare insatser för att säkra läkemedelsprocessen</vt:lpstr>
      <vt:lpstr>BAKGRUND</vt:lpstr>
      <vt:lpstr>Resultat - Fördelning inom läkemedelsprocessen - Uppdelat/år</vt:lpstr>
      <vt:lpstr>RESULTAT – Vilka fel har gjorts?</vt:lpstr>
      <vt:lpstr>Resultat - Läkemedelsgrupper</vt:lpstr>
      <vt:lpstr>Resultat - Beredningsformer</vt:lpstr>
      <vt:lpstr>Vilka läkemedel förekommer?</vt:lpstr>
      <vt:lpstr>Midazolam</vt:lpstr>
      <vt:lpstr>Åtgärder - Midazolam</vt:lpstr>
      <vt:lpstr>Vancomycin</vt:lpstr>
      <vt:lpstr>RESULTAT – Var skedde Lex Maria-händelser?</vt:lpstr>
      <vt:lpstr>DISKUSSION</vt:lpstr>
      <vt:lpstr>KONKLUSION</vt:lpstr>
      <vt:lpstr>2017 anhopning av icke-systematiska fel </vt:lpstr>
      <vt:lpstr>PowerPoint-presentation</vt:lpstr>
    </vt:vector>
  </TitlesOfParts>
  <Company>Västra Götalandsregionen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Lisa Klang</dc:creator>
  <cp:lastModifiedBy>Christiane Garnemark</cp:lastModifiedBy>
  <cp:revision>28</cp:revision>
  <dcterms:created xsi:type="dcterms:W3CDTF">2017-07-25T12:13:19Z</dcterms:created>
  <dcterms:modified xsi:type="dcterms:W3CDTF">2019-11-05T08:03:05Z</dcterms:modified>
</cp:coreProperties>
</file>