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70B9E6-2BA2-46BF-968A-F90CD4F134CB}" v="13" dt="2019-11-04T19:36:30.0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E22F8-15CC-4237-ABAF-610AA53FD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74B89-02EB-4AD9-AFE3-41C22CC62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C716F-0F54-4F6C-8EB5-667B14E9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48878-C09D-4C9C-8123-B426ADB4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0E1A1-2521-43FF-8ABE-E2C3CA31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388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04158-4F2C-45FE-88C5-6BF8D384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68835-7829-4875-8E9D-5A4587BAF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65F3D-45B3-4717-A41B-E9B64ED6B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D13F8-36D7-4165-AA57-6CB47BB9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689F-3E86-4957-9762-8C1F3741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13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89C478-C90F-4B21-952C-E1AFD8120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F7446-D638-4A35-AA43-4ECC69A22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BA1A2-507A-442D-99F9-5B9097CF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B12D9-FEC7-4E07-977A-169F72AF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6D0D-B1F0-4950-B4E0-CF884F35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01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322C2-9DF4-48E3-99FB-43EBCAC68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9F5C1-CCB5-40FE-A86D-4C815474A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184E0-155C-4B03-BA96-E2CB606B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BFF0A-B3A8-4B01-95DA-F8AE567C0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EF0B5-0CCA-44D8-98A3-9AD8DB73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072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D59D9-15E8-422D-80CF-AA57F8C4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4FBC6-4A15-4757-994E-84629F0AF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F34F6-2B27-4DE7-844F-BF9D6A8A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916CB-439F-4C7B-8E58-A169F1A3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A7140-59E6-4FA5-A268-BD2DCB044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450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EBF5C-FF4E-4DB2-919F-C52D3C8D5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6A648-3BDB-4C3E-B03B-D396859A6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CC35B-F6BA-4457-97DD-3822BFD6B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7EE6C-1A40-40D4-AF48-4885AC533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6043C-B747-4F3A-AA9A-5CCC21B1C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9A7D4-C494-44E8-BB89-0B1F3F8C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800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AF433-56BD-4D6D-9A7D-F983F840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88C1C-56F1-4084-A621-E6CFDAEF2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0F77D-0DD0-48E0-9D0E-F30FF5758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8C54FB-782C-46A0-8B59-90F617ADB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557482-AC72-413B-A160-EA571B38D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F0543-2204-4442-BC0B-9F7B0BA36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D72E53-28A3-4A9E-8172-0E21F9B1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56FF70-027A-4527-ABB6-9D4A631B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299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D27E6-368B-4FD3-BC60-104FF4ADC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3EA01F-DD64-4A29-BD10-0B8F84C63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94F824-0372-4785-94B7-2C12A190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F354D-F06B-4F65-9438-E2B76A9D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49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2468C-138D-4D25-AB9A-F0DCDD935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AE3D5-AE05-4EEC-BACC-C00C13DA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A6FE5-0250-4D56-972A-C355DBB20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868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99FEA-0A93-4F47-B8C1-9E78B95A4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3D7BF-E421-43CF-8BD6-28D195B93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05976-BCEA-4B5E-97B4-8C1540D3D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21F5B-08A2-4589-8FCA-3F10034A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4232B-D6E7-4D6A-8009-C680CB4D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F5231-E7D6-4800-9B04-C0170118E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813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AC374-D5E1-4AF8-9E60-6C71F1AB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7F9F8-7024-42DF-AFEC-48AD6A890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82AD4-B502-49C9-A4C2-26B8DBEAA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DAEBF-F903-4D1A-958A-ED2E1451E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24799-BB95-42F6-B680-74AF535EC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9193A-1F3E-4CC4-B86F-68CE135C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71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46E275-1E1F-4970-8FDA-03BF1AAEE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3D0AE-A7F8-493D-9322-C9E79AF81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36B3D-8957-474A-AE98-CA02D6F6B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3F11-6182-4139-BB0F-1F0F3BD9F51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A7EFA-8896-472C-A6BF-4C25CF332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1460C-8BE4-4A67-870D-ECD1FC26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4CA5-EE30-4348-8156-CFB817C8E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9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24BB-8C9C-4389-AC7D-7996F0B4A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Hjälpämnen i läkemedel till barn</a:t>
            </a:r>
            <a:br>
              <a:rPr lang="sv-SE" dirty="0"/>
            </a:b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C9DC2-68F2-46B6-B198-3EDD0530AD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Birger Winbladh</a:t>
            </a:r>
          </a:p>
          <a:p>
            <a:r>
              <a:rPr lang="sv-SE" dirty="0"/>
              <a:t>Professor em. KI </a:t>
            </a:r>
          </a:p>
          <a:p>
            <a:r>
              <a:rPr lang="sv-SE" dirty="0"/>
              <a:t>Fd överläkare neonatalen Sachsska Barnsjukhuset</a:t>
            </a:r>
          </a:p>
          <a:p>
            <a:r>
              <a:rPr lang="sv-SE" dirty="0"/>
              <a:t>Fd doc farmakologi</a:t>
            </a:r>
          </a:p>
        </p:txBody>
      </p:sp>
    </p:spTree>
    <p:extLst>
      <p:ext uri="{BB962C8B-B14F-4D97-AF65-F5344CB8AC3E}">
        <p14:creationId xmlns:p14="http://schemas.microsoft.com/office/powerpoint/2010/main" val="405212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8E6C-BFE6-457E-9966-1A5F1E115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Önskedrömmen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6F2C6-C281-47F5-83DF-3F5841B88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”Ett internationellt samarbetsprojekt med FDA och EMA som koordinatorer och finansiärer tillsammans med industrin för att städa bland hjälpämnena och fastställa gränsvärden/doser av dem”?</a:t>
            </a:r>
          </a:p>
          <a:p>
            <a:r>
              <a:rPr lang="sv-SE" dirty="0"/>
              <a:t>Men till att börja med en inventering av NICUs och BIVAs användning av hjälpämnen och mätning av plasmakoncentrationer av de i riskzonen</a:t>
            </a:r>
          </a:p>
        </p:txBody>
      </p:sp>
    </p:spTree>
    <p:extLst>
      <p:ext uri="{BB962C8B-B14F-4D97-AF65-F5344CB8AC3E}">
        <p14:creationId xmlns:p14="http://schemas.microsoft.com/office/powerpoint/2010/main" val="13868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92C9C-D545-4AF0-B79A-9F63170B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3D512-EDAA-4687-B781-EC271A49D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85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0A2A-922B-4B0F-A213-D249BC33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Vadå hjälpämnen?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E9B2F-1774-495A-AE18-5CEE189BF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Lösningsmedel</a:t>
            </a:r>
          </a:p>
          <a:p>
            <a:r>
              <a:rPr lang="sv-SE" dirty="0"/>
              <a:t>Konserveringsmedel, pH-justeringsmedel</a:t>
            </a:r>
          </a:p>
          <a:p>
            <a:r>
              <a:rPr lang="sv-SE" dirty="0"/>
              <a:t>Slow-release medel</a:t>
            </a:r>
          </a:p>
          <a:p>
            <a:r>
              <a:rPr lang="sv-SE" dirty="0"/>
              <a:t>Tablettmedel, mjukgörare, sönderfallshjälpare mm.</a:t>
            </a:r>
          </a:p>
          <a:p>
            <a:r>
              <a:rPr lang="sv-SE" dirty="0"/>
              <a:t>färgämnen, polering</a:t>
            </a:r>
          </a:p>
          <a:p>
            <a:pPr marL="0" indent="0">
              <a:buNone/>
            </a:pPr>
            <a:r>
              <a:rPr lang="sv-SE" dirty="0"/>
              <a:t>Läkemedel väl undersökta, hjälpämnen ej alls i samma utsträckning trots att de ofta utgör större delen av en dos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3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B3825-B23C-41CF-AD9E-99AA1894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och dom är många fler än vi oftast känner till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FF6E7-DF42-42C5-919E-EF9607B14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EMA har en lång lista som i redigerat skick finns hos Läkemedelsverket på över 60 ämnen</a:t>
            </a:r>
          </a:p>
          <a:p>
            <a:r>
              <a:rPr lang="sv-SE" dirty="0"/>
              <a:t>Efter rensning fick jag till 34 som kunde vara aktuella</a:t>
            </a:r>
          </a:p>
          <a:p>
            <a:r>
              <a:rPr lang="sv-SE" dirty="0"/>
              <a:t>Många av dem förekommer säkert i mycket små mängder som t.ex. ricinolja  men ibland i ospecificerad mängd (qs)</a:t>
            </a:r>
          </a:p>
        </p:txBody>
      </p:sp>
    </p:spTree>
    <p:extLst>
      <p:ext uri="{BB962C8B-B14F-4D97-AF65-F5344CB8AC3E}">
        <p14:creationId xmlns:p14="http://schemas.microsoft.com/office/powerpoint/2010/main" val="120806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513FF-6BA3-4645-882F-4E8134BC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000" b="1" dirty="0"/>
              <a:t>Lista över hjälpämnen</a:t>
            </a:r>
            <a:r>
              <a:rPr lang="sv-SE" sz="2000" dirty="0"/>
              <a:t/>
            </a:r>
            <a:br>
              <a:rPr lang="sv-SE" sz="2000" dirty="0"/>
            </a:br>
            <a:r>
              <a:rPr lang="sv-SE" sz="2000" b="1" dirty="0"/>
              <a:t>Nedan listas ett urval av hjälpämnen som kan ingå i olika läkemedelsformer, som tabletter, kapslar, nässprayer, injektionsvätskor, salvor, krämer och suppositorier (stolpiller).</a:t>
            </a:r>
            <a:r>
              <a:rPr lang="sv-SE" sz="2000" dirty="0"/>
              <a:t/>
            </a:r>
            <a:br>
              <a:rPr lang="sv-SE" sz="2000" dirty="0"/>
            </a:br>
            <a:r>
              <a:rPr lang="sv-SE" sz="2000" dirty="0"/>
              <a:t>Många av förklaringarna känns igen från innehållsdeklarationer i livsmedel, som färgämnen och konserveringsmedel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5388ED3-3737-454E-B065-DB30389D28F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837496"/>
          <a:ext cx="10515600" cy="2375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0148">
                  <a:extLst>
                    <a:ext uri="{9D8B030D-6E8A-4147-A177-3AD203B41FA5}">
                      <a16:colId xmlns:a16="http://schemas.microsoft.com/office/drawing/2014/main" val="223309336"/>
                    </a:ext>
                  </a:extLst>
                </a:gridCol>
                <a:gridCol w="1156716">
                  <a:extLst>
                    <a:ext uri="{9D8B030D-6E8A-4147-A177-3AD203B41FA5}">
                      <a16:colId xmlns:a16="http://schemas.microsoft.com/office/drawing/2014/main" val="195357158"/>
                    </a:ext>
                  </a:extLst>
                </a:gridCol>
                <a:gridCol w="5888736">
                  <a:extLst>
                    <a:ext uri="{9D8B030D-6E8A-4147-A177-3AD203B41FA5}">
                      <a16:colId xmlns:a16="http://schemas.microsoft.com/office/drawing/2014/main" val="18028598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Ämne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E-nr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Exempel på funktion i läkemedlet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extLst>
                  <a:ext uri="{0D108BD9-81ED-4DB2-BD59-A6C34878D82A}">
                    <a16:rowId xmlns:a16="http://schemas.microsoft.com/office/drawing/2014/main" val="6301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extLst>
                  <a:ext uri="{0D108BD9-81ED-4DB2-BD59-A6C34878D82A}">
                    <a16:rowId xmlns:a16="http://schemas.microsoft.com/office/drawing/2014/main" val="1322173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Alginsyra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E400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Stabiliseringsmedel, bindemedel, påskyndar tablettsönderfall, viskositetshöjande medel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extLst>
                  <a:ext uri="{0D108BD9-81ED-4DB2-BD59-A6C34878D82A}">
                    <a16:rowId xmlns:a16="http://schemas.microsoft.com/office/drawing/2014/main" val="3337401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E300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Antioxidant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extLst>
                  <a:ext uri="{0D108BD9-81ED-4DB2-BD59-A6C34878D82A}">
                    <a16:rowId xmlns:a16="http://schemas.microsoft.com/office/drawing/2014/main" val="2121710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Aspartam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E951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Sötningsmedel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extLst>
                  <a:ext uri="{0D108BD9-81ED-4DB2-BD59-A6C34878D82A}">
                    <a16:rowId xmlns:a16="http://schemas.microsoft.com/office/drawing/2014/main" val="259782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Butylhydroxitoluen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E321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Antioxidant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extLst>
                  <a:ext uri="{0D108BD9-81ED-4DB2-BD59-A6C34878D82A}">
                    <a16:rowId xmlns:a16="http://schemas.microsoft.com/office/drawing/2014/main" val="138950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Butylparahydroxibensoat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Konserveringsmedel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extLst>
                  <a:ext uri="{0D108BD9-81ED-4DB2-BD59-A6C34878D82A}">
                    <a16:rowId xmlns:a16="http://schemas.microsoft.com/office/drawing/2014/main" val="1598585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Butylparaben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Se butylparahydroxibensoat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extLst>
                  <a:ext uri="{0D108BD9-81ED-4DB2-BD59-A6C34878D82A}">
                    <a16:rowId xmlns:a16="http://schemas.microsoft.com/office/drawing/2014/main" val="115127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Cellulosaacetataftalat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Drageringsmedel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extLst>
                  <a:ext uri="{0D108BD9-81ED-4DB2-BD59-A6C34878D82A}">
                    <a16:rowId xmlns:a16="http://schemas.microsoft.com/office/drawing/2014/main" val="3522076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Cetostearylalkohol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Mjukgörande medel, emulgeringsmedel, viskositetshöjande medel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28575" marT="28575" marB="28575"/>
                </a:tc>
                <a:extLst>
                  <a:ext uri="{0D108BD9-81ED-4DB2-BD59-A6C34878D82A}">
                    <a16:rowId xmlns:a16="http://schemas.microsoft.com/office/drawing/2014/main" val="3883096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03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52DA4-4AB5-4FEF-BC27-5BA9DA80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När kan dessa bli problem?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6C3F-740D-48B9-96DF-50B55750C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Flytande beredningar(låg fettlöslighet, instabila i vatten, pH)</a:t>
            </a:r>
          </a:p>
          <a:p>
            <a:r>
              <a:rPr lang="sv-SE" dirty="0"/>
              <a:t>Långsam/snabb metabolism (ålderskurvan, genetik)</a:t>
            </a:r>
          </a:p>
          <a:p>
            <a:r>
              <a:rPr lang="sv-SE" dirty="0"/>
              <a:t>Andra metabola vägar än äldre barn och vuxna, aktiva metaboliter</a:t>
            </a:r>
          </a:p>
          <a:p>
            <a:r>
              <a:rPr lang="sv-SE" dirty="0"/>
              <a:t>Riskgrupperna ffa underburna, neonatalperioden, polyfarmaci (BIVA), små barn med neuropsykiatriska eller neurologiska sjukdomar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56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F8EF-4E73-4EB7-9D0C-FF35F1FD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Har det blivit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7ECB8-032B-44FB-ACEA-B6B5CFD7F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dirty="0"/>
              <a:t>En boom av rapporter ffa från neonatalavdelningar globalt:</a:t>
            </a:r>
          </a:p>
          <a:p>
            <a:r>
              <a:rPr lang="sv-SE" dirty="0"/>
              <a:t>Ordinationsgenomgångar visar höga doser ffa av propylenglykol, benzylalkohol etanol men även av benzilater </a:t>
            </a:r>
            <a:r>
              <a:rPr lang="en-US" dirty="0"/>
              <a:t>polysorbate 80, saccharin natrium, sorbitol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benzalkoniumklorid</a:t>
            </a:r>
            <a:r>
              <a:rPr lang="sv-SE" dirty="0"/>
              <a:t> mm. hos en stor andel av pat. Dygndoser per kg jämförs oftast med vuxenrekommendationer!</a:t>
            </a:r>
          </a:p>
          <a:p>
            <a:r>
              <a:rPr lang="sv-SE" dirty="0"/>
              <a:t>Samband mellan höga doser och ökad förekomst av </a:t>
            </a:r>
            <a:r>
              <a:rPr lang="en-GB" dirty="0"/>
              <a:t>NEC, </a:t>
            </a:r>
            <a:r>
              <a:rPr lang="en-GB" dirty="0" err="1"/>
              <a:t>kramper</a:t>
            </a:r>
            <a:r>
              <a:rPr lang="en-GB" dirty="0"/>
              <a:t>, BPD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lång</a:t>
            </a:r>
            <a:r>
              <a:rPr lang="en-GB" dirty="0"/>
              <a:t> </a:t>
            </a:r>
            <a:r>
              <a:rPr lang="en-GB" dirty="0" err="1"/>
              <a:t>vårdtid</a:t>
            </a:r>
            <a:r>
              <a:rPr lang="en-GB" dirty="0"/>
              <a:t> </a:t>
            </a:r>
            <a:r>
              <a:rPr lang="en-GB" dirty="0" err="1"/>
              <a:t>finns</a:t>
            </a:r>
            <a:r>
              <a:rPr lang="en-GB" dirty="0"/>
              <a:t> </a:t>
            </a:r>
            <a:r>
              <a:rPr lang="en-GB" dirty="0" err="1"/>
              <a:t>visad</a:t>
            </a:r>
            <a:endParaRPr lang="sv-SE" dirty="0"/>
          </a:p>
          <a:p>
            <a:r>
              <a:rPr lang="sv-SE" dirty="0"/>
              <a:t>Få rapporter  av plasmakoncentrationer eller urinutsöndring</a:t>
            </a:r>
          </a:p>
          <a:p>
            <a:pPr marL="0" indent="0">
              <a:buNone/>
            </a:pPr>
            <a:r>
              <a:rPr lang="sv-SE" dirty="0"/>
              <a:t>Svårt sjuka nyfödda med allvarligt naturalförlopp: vem misstänker läkemedelskonserten? Vem tänker på hjälpmedelsbiverkningar?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46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C4318-CA47-423E-8012-BB7206F2F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Heparin är ett speciellt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D3230-8DA0-4DB2-AE0D-B1EBA7EB9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Vuxentoleransgräns för benzylalkohol är satt till 5 mg/kg x dygn</a:t>
            </a:r>
          </a:p>
          <a:p>
            <a:r>
              <a:rPr lang="sv-SE" dirty="0"/>
              <a:t> En ml innehåller heparinnatrium motsvarande heparin 5000 IE. Benzylalkohol 10 mg/ml, metylparahydroxybensoat E218, propylparahydroxybensoat E216, natriumcitrat mm.</a:t>
            </a:r>
          </a:p>
          <a:p>
            <a:r>
              <a:rPr lang="sv-SE" dirty="0"/>
              <a:t>Förutsatt att toleransen hos nyfödda och små barn är densamma som vuxna och det inte är mycket av de andra benzoaterna borde det vara OK?</a:t>
            </a:r>
          </a:p>
          <a:p>
            <a:r>
              <a:rPr lang="sv-SE" dirty="0"/>
              <a:t>Men Heparin 100 IE/ml avsedd för spolning av kateter har samma mängd benzylalkohol per ml och samma mönster av benzoater. Nödvändigt?</a:t>
            </a:r>
          </a:p>
          <a:p>
            <a:r>
              <a:rPr lang="sv-SE" dirty="0"/>
              <a:t> det borde finnas risk för överdos av bensylalkohol vid upprepade spolningar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8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D778D-B943-4D71-8F0D-6250A3E7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Metabola vägar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72220-F75A-4419-98ED-40315DD4A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Alkoholdehydrogenas uppnår ”vuxenaktivitet” först vid 5 års ålder</a:t>
            </a:r>
          </a:p>
          <a:p>
            <a:r>
              <a:rPr lang="sv-SE" dirty="0"/>
              <a:t>Hos vuxna utsöndras propylenglykol till direkt 50% renalt men hos nyfödda endast till 15%. Halveringstiden i plasma var 10 ggr längre.</a:t>
            </a:r>
          </a:p>
          <a:p>
            <a:r>
              <a:rPr lang="sv-SE" dirty="0"/>
              <a:t>Endast för propylenglykol finns en ordentlig genomgång av famakokinetik och utvecklingsaspekter. Tyvärr utmynnar barndelen i motsägelsefulla rekommendationer som för nyfödda varierar  mellan 1 mg/kgxdygn till 5 (eller 50).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06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49FB-8EDE-4918-A0E6-DE3F8AA86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Vad görs och borde göras?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3696C-5845-423E-820D-929A94A98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Inventeringar verkar pågå lite varstans, SEEN i Danmark t.ex</a:t>
            </a:r>
          </a:p>
          <a:p>
            <a:r>
              <a:rPr lang="sv-SE" dirty="0"/>
              <a:t>Mönstret av hjälpämnen (ffa benzylalkohol, propylenglykol och etanol) varierar internationellt men även lokalt talande för att preparatval kan ha betydelse. Finns farmaceutiska knep?</a:t>
            </a:r>
          </a:p>
          <a:p>
            <a:r>
              <a:rPr lang="sv-SE" dirty="0"/>
              <a:t>Stora skillnader i farmakokinetik under första åren, svårt bedöma var just den aktuella patienten befinner sig utvecklingsmässigt: mer mätning av plasmakoncentrationer krävs</a:t>
            </a:r>
          </a:p>
          <a:p>
            <a:r>
              <a:rPr lang="sv-SE" dirty="0"/>
              <a:t>Problemet är dock vilken koncentration som kan accepteras. Rimligen bör de vara lägre än de som accepteras för vuxna. Finns toxiska metaboliter?</a:t>
            </a:r>
          </a:p>
        </p:txBody>
      </p:sp>
    </p:spTree>
    <p:extLst>
      <p:ext uri="{BB962C8B-B14F-4D97-AF65-F5344CB8AC3E}">
        <p14:creationId xmlns:p14="http://schemas.microsoft.com/office/powerpoint/2010/main" val="5601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537</Words>
  <Application>Microsoft Office PowerPoint</Application>
  <PresentationFormat>Bredbild</PresentationFormat>
  <Paragraphs>78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Hjälpämnen i läkemedel till barn </vt:lpstr>
      <vt:lpstr>Vadå hjälpämnen?</vt:lpstr>
      <vt:lpstr>och dom är många fler än vi oftast känner till</vt:lpstr>
      <vt:lpstr>Lista över hjälpämnen Nedan listas ett urval av hjälpämnen som kan ingå i olika läkemedelsformer, som tabletter, kapslar, nässprayer, injektionsvätskor, salvor, krämer och suppositorier (stolpiller). Många av förklaringarna känns igen från innehållsdeklarationer i livsmedel, som färgämnen och konserveringsmedel</vt:lpstr>
      <vt:lpstr>När kan dessa bli problem? </vt:lpstr>
      <vt:lpstr>Har det blivit problem?</vt:lpstr>
      <vt:lpstr>Heparin är ett speciellt problem</vt:lpstr>
      <vt:lpstr>Metabola vägar</vt:lpstr>
      <vt:lpstr>Vad görs och borde göras?</vt:lpstr>
      <vt:lpstr>Önskedrömmen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Hjälpämnen i läkemedel till barn</dc:title>
  <dc:creator>Birger Winbladh</dc:creator>
  <cp:lastModifiedBy>Frida Blomgren</cp:lastModifiedBy>
  <cp:revision>5</cp:revision>
  <dcterms:created xsi:type="dcterms:W3CDTF">2019-11-02T14:46:42Z</dcterms:created>
  <dcterms:modified xsi:type="dcterms:W3CDTF">2019-11-05T13:35:58Z</dcterms:modified>
</cp:coreProperties>
</file>