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1" r:id="rId2"/>
    <p:sldId id="1934" r:id="rId3"/>
    <p:sldId id="1928" r:id="rId4"/>
    <p:sldId id="1929" r:id="rId5"/>
    <p:sldId id="359" r:id="rId6"/>
    <p:sldId id="584" r:id="rId7"/>
    <p:sldId id="464" r:id="rId8"/>
    <p:sldId id="467" r:id="rId9"/>
    <p:sldId id="347" r:id="rId10"/>
    <p:sldId id="281" r:id="rId11"/>
    <p:sldId id="345" r:id="rId12"/>
    <p:sldId id="280" r:id="rId13"/>
    <p:sldId id="333" r:id="rId14"/>
    <p:sldId id="343" r:id="rId15"/>
    <p:sldId id="353" r:id="rId16"/>
    <p:sldId id="352" r:id="rId17"/>
    <p:sldId id="355" r:id="rId18"/>
    <p:sldId id="356" r:id="rId19"/>
    <p:sldId id="357" r:id="rId20"/>
    <p:sldId id="358" r:id="rId21"/>
    <p:sldId id="1931" r:id="rId22"/>
    <p:sldId id="1932" r:id="rId23"/>
    <p:sldId id="1927" r:id="rId24"/>
    <p:sldId id="268" r:id="rId25"/>
    <p:sldId id="1936" r:id="rId2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6B9"/>
    <a:srgbClr val="89B3D0"/>
    <a:srgbClr val="F0F0F0"/>
    <a:srgbClr val="EFF5F9"/>
    <a:srgbClr val="DEF78D"/>
    <a:srgbClr val="ED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1"/>
  </p:normalViewPr>
  <p:slideViewPr>
    <p:cSldViewPr>
      <p:cViewPr varScale="1">
        <p:scale>
          <a:sx n="108" d="100"/>
          <a:sy n="108" d="100"/>
        </p:scale>
        <p:origin x="14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3\users$\johanan\Documents\LV\Rester\Statistik\Restnoteringar%20-%20statist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Inkomna restärenden per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87-430B-AF0F-351D51D88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Blad1!$B$24:$F$24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Blad1!$B$25:$F$25</c:f>
              <c:numCache>
                <c:formatCode>General</c:formatCode>
                <c:ptCount val="5"/>
                <c:pt idx="0">
                  <c:v>148</c:v>
                </c:pt>
                <c:pt idx="1">
                  <c:v>182</c:v>
                </c:pt>
                <c:pt idx="2">
                  <c:v>300</c:v>
                </c:pt>
                <c:pt idx="3">
                  <c:v>721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7-430B-AF0F-351D51D88E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8727320"/>
        <c:axId val="568726008"/>
      </c:barChart>
      <c:catAx>
        <c:axId val="56872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8726008"/>
        <c:crosses val="autoZero"/>
        <c:auto val="1"/>
        <c:lblAlgn val="ctr"/>
        <c:lblOffset val="100"/>
        <c:noMultiLvlLbl val="0"/>
      </c:catAx>
      <c:valAx>
        <c:axId val="56872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872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FE89F-3F7F-4373-8A28-3723D190BD79}" type="datetimeFigureOut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6362A2-FA13-4AFA-B56A-B24314076E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5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28715C1-8AA7-4B12-B224-79CE6784A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405BED0-8575-4163-BB6B-EAA909FA82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2F3F63-8EC0-4097-AD0E-6EFA25D4A2C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8D5C40-1A51-4B0B-8AFD-A8E32B7231B5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2AE-993F-43E7-A320-48EAB0AC602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77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C136C-DC3E-4C2C-9F18-85FBDA523B6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98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B180A-2CCB-41CC-BA54-E2A2C4F71C2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2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C136C-DC3E-4C2C-9F18-85FBDA523B6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90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C136C-DC3E-4C2C-9F18-85FBDA523B6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87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395953" y="1305675"/>
            <a:ext cx="6223003" cy="52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61" tIns="46431" rIns="92861" bIns="46431" anchor="t" anchorCtr="0">
            <a:noAutofit/>
          </a:bodyPr>
          <a:lstStyle/>
          <a:p>
            <a:pPr marL="0" indent="0">
              <a:spcBef>
                <a:spcPts val="398"/>
              </a:spcBef>
              <a:buSzPts val="1200"/>
              <a:buNone/>
            </a:pPr>
            <a:endParaRPr/>
          </a:p>
        </p:txBody>
      </p:sp>
      <p:sp>
        <p:nvSpPr>
          <p:cNvPr id="536" name="Google Shape;5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8150" y="7011988"/>
            <a:ext cx="2001838" cy="150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5"/>
          <p:cNvSpPr/>
          <p:nvPr/>
        </p:nvSpPr>
        <p:spPr>
          <a:xfrm>
            <a:off x="0" y="3644900"/>
            <a:ext cx="9144000" cy="3213100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grpSp>
        <p:nvGrpSpPr>
          <p:cNvPr id="5" name="Grupp 16"/>
          <p:cNvGrpSpPr>
            <a:grpSpLocks/>
          </p:cNvGrpSpPr>
          <p:nvPr/>
        </p:nvGrpSpPr>
        <p:grpSpPr bwMode="auto">
          <a:xfrm rot="10800000">
            <a:off x="-4763" y="1484313"/>
            <a:ext cx="406401" cy="765175"/>
            <a:chOff x="-249918" y="260647"/>
            <a:chExt cx="717462" cy="764148"/>
          </a:xfrm>
        </p:grpSpPr>
        <p:sp>
          <p:nvSpPr>
            <p:cNvPr id="6" name="Rektangel 17"/>
            <p:cNvSpPr/>
            <p:nvPr/>
          </p:nvSpPr>
          <p:spPr>
            <a:xfrm>
              <a:off x="-249918" y="262233"/>
              <a:ext cx="717462" cy="359878"/>
            </a:xfrm>
            <a:prstGeom prst="rect">
              <a:avLst/>
            </a:prstGeom>
            <a:solidFill>
              <a:srgbClr val="89B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Rektangel 18"/>
            <p:cNvSpPr/>
            <p:nvPr/>
          </p:nvSpPr>
          <p:spPr>
            <a:xfrm>
              <a:off x="-247115" y="666502"/>
              <a:ext cx="717460" cy="359879"/>
            </a:xfrm>
            <a:prstGeom prst="rect">
              <a:avLst/>
            </a:prstGeom>
            <a:solidFill>
              <a:srgbClr val="EF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pic>
        <p:nvPicPr>
          <p:cNvPr id="8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9988"/>
            <a:ext cx="90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536571"/>
            <a:ext cx="809615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81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49BE-E318-4603-9A7C-0A09978BBAD4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AEEB78-F672-4299-B50F-2DEE82431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0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600201"/>
            <a:ext cx="8136904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23C7-8C00-43C2-81B9-443934AA2FEA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1197-BA9D-428A-B14C-ECDE7F45BD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93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C22B-AFE8-42E7-A723-28BB38CDAA7A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5473-4E4D-4B8C-B842-3CE790675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2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00B2-FC3D-415A-8D6E-57BE5CA1C08A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A004-C37A-4242-A62D-CDEB52AB97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0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EAFE-08A4-4E55-B365-71203DA6280D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63CB-2E8C-4591-8951-39F3115682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03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AAD3-1843-4C37-B5AC-8483BE2725D4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3463-DB3A-4411-9958-50DEDA2AA2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1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519A-9A98-7C4F-8027-B4A3D191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45DA5-F16A-3C4B-A9E6-B7B7FA6E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2" y="1981200"/>
            <a:ext cx="2590705" cy="43275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E9A2-CA0B-A14F-840F-80BD8225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531" y="6356351"/>
            <a:ext cx="5503069" cy="39687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1525-923D-2D41-8AB8-D49E1581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C2F0-EABB-B642-8ABC-D7FB86390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440531" y="549276"/>
            <a:ext cx="8262938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1"/>
          </p:nvPr>
        </p:nvSpPr>
        <p:spPr>
          <a:xfrm>
            <a:off x="440532" y="1981200"/>
            <a:ext cx="2590705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1pPr>
            <a:lvl2pPr marL="685800" lvl="1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2pPr>
            <a:lvl3pPr marL="1028700" lvl="2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3pPr>
            <a:lvl4pPr marL="1371600" lvl="3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4pPr>
            <a:lvl5pPr marL="1714500" lvl="4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440531" y="6356351"/>
            <a:ext cx="5503069" cy="39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64606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9092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3272886" y="1981200"/>
            <a:ext cx="2590705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1pPr>
            <a:lvl2pPr marL="685800" lvl="1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2pPr>
            <a:lvl3pPr marL="1028700" lvl="2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3pPr>
            <a:lvl4pPr marL="1371600" lvl="3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4pPr>
            <a:lvl5pPr marL="1714500" lvl="4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3"/>
          </p:nvPr>
        </p:nvSpPr>
        <p:spPr>
          <a:xfrm>
            <a:off x="6105240" y="1981200"/>
            <a:ext cx="2590705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1pPr>
            <a:lvl2pPr marL="685800" lvl="1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2pPr>
            <a:lvl3pPr marL="1028700" lvl="2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3pPr>
            <a:lvl4pPr marL="1371600" lvl="3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4pPr>
            <a:lvl5pPr marL="1714500" lvl="4" indent="-1714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1800"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6232525"/>
            <a:ext cx="9158288" cy="64452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-14288" y="6092825"/>
            <a:ext cx="9158288" cy="144463"/>
          </a:xfrm>
          <a:prstGeom prst="rect">
            <a:avLst/>
          </a:prstGeom>
          <a:solidFill>
            <a:srgbClr val="89B3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39750" y="1600200"/>
            <a:ext cx="81470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E0593-1FE0-44D7-9340-EFB69FA17912}" type="datetime1">
              <a:rPr lang="sv-SE"/>
              <a:pPr>
                <a:defRPr/>
              </a:pPr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85FF2-93BD-4CCA-B412-3FE1910CA9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grpSp>
        <p:nvGrpSpPr>
          <p:cNvPr id="1033" name="Grupp 8"/>
          <p:cNvGrpSpPr>
            <a:grpSpLocks/>
          </p:cNvGrpSpPr>
          <p:nvPr/>
        </p:nvGrpSpPr>
        <p:grpSpPr bwMode="auto">
          <a:xfrm>
            <a:off x="-4763" y="269875"/>
            <a:ext cx="406401" cy="1168400"/>
            <a:chOff x="-249918" y="260647"/>
            <a:chExt cx="717462" cy="1168254"/>
          </a:xfrm>
        </p:grpSpPr>
        <p:sp>
          <p:nvSpPr>
            <p:cNvPr id="8" name="Rektangel 7"/>
            <p:cNvSpPr/>
            <p:nvPr/>
          </p:nvSpPr>
          <p:spPr>
            <a:xfrm>
              <a:off x="-249918" y="260647"/>
              <a:ext cx="717462" cy="360318"/>
            </a:xfrm>
            <a:prstGeom prst="rect">
              <a:avLst/>
            </a:prstGeom>
            <a:solidFill>
              <a:srgbClr val="89B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-249918" y="665409"/>
              <a:ext cx="717462" cy="358730"/>
            </a:xfrm>
            <a:prstGeom prst="rect">
              <a:avLst/>
            </a:prstGeom>
            <a:solidFill>
              <a:srgbClr val="EF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-249918" y="1068584"/>
              <a:ext cx="717462" cy="360317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pic>
        <p:nvPicPr>
          <p:cNvPr id="1034" name="Bildobjekt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9988"/>
            <a:ext cx="90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4" r:id="rId8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9B3D0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9B3D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B3D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B3D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B3D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0B76B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BD574-F95D-4150-982B-F844297E7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/>
          <a:lstStyle/>
          <a:p>
            <a:pPr lvl="0"/>
            <a:r>
              <a:rPr lang="sv-SE" dirty="0"/>
              <a:t>Restnoteringar och bristsituationer </a:t>
            </a:r>
          </a:p>
        </p:txBody>
      </p:sp>
      <p:pic>
        <p:nvPicPr>
          <p:cNvPr id="3" name="Platshållare för innehåll 4">
            <a:extLst>
              <a:ext uri="{FF2B5EF4-FFF2-40B4-BE49-F238E27FC236}">
                <a16:creationId xmlns:a16="http://schemas.microsoft.com/office/drawing/2014/main" id="{DADEC020-1967-4B6E-B359-F14F1332CE2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663" r="663"/>
          <a:stretch>
            <a:fillRect/>
          </a:stretch>
        </p:blipFill>
        <p:spPr>
          <a:xfrm>
            <a:off x="4439848" y="2079921"/>
            <a:ext cx="2106188" cy="2016698"/>
          </a:xfrm>
          <a:ln w="9528">
            <a:solidFill>
              <a:srgbClr val="1F497D"/>
            </a:solidFill>
            <a:prstDash val="solid"/>
          </a:ln>
        </p:spPr>
      </p:pic>
      <p:pic>
        <p:nvPicPr>
          <p:cNvPr id="5" name="Bildobjekt 6">
            <a:extLst>
              <a:ext uri="{FF2B5EF4-FFF2-40B4-BE49-F238E27FC236}">
                <a16:creationId xmlns:a16="http://schemas.microsoft.com/office/drawing/2014/main" id="{041F067C-ECF1-405C-82E5-FF9042340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7" y="2058881"/>
            <a:ext cx="1770200" cy="1732989"/>
          </a:xfrm>
          <a:prstGeom prst="rect">
            <a:avLst/>
          </a:prstGeom>
          <a:noFill/>
          <a:ln w="9528" cap="flat">
            <a:solidFill>
              <a:srgbClr val="0B76B9"/>
            </a:solidFill>
            <a:prstDash val="solid"/>
            <a:miter/>
          </a:ln>
        </p:spPr>
      </p:pic>
      <p:pic>
        <p:nvPicPr>
          <p:cNvPr id="6" name="Bildobjekt 7">
            <a:extLst>
              <a:ext uri="{FF2B5EF4-FFF2-40B4-BE49-F238E27FC236}">
                <a16:creationId xmlns:a16="http://schemas.microsoft.com/office/drawing/2014/main" id="{9E72391D-A3A2-4146-B875-0899B9644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647" y="2058882"/>
            <a:ext cx="1451989" cy="1508047"/>
          </a:xfrm>
          <a:prstGeom prst="rect">
            <a:avLst/>
          </a:prstGeom>
          <a:noFill/>
          <a:ln w="9528" cap="flat">
            <a:solidFill>
              <a:srgbClr val="0B76B9"/>
            </a:solidFill>
            <a:prstDash val="solid"/>
            <a:miter/>
          </a:ln>
        </p:spPr>
      </p:pic>
      <p:pic>
        <p:nvPicPr>
          <p:cNvPr id="7" name="Bildobjekt 5">
            <a:extLst>
              <a:ext uri="{FF2B5EF4-FFF2-40B4-BE49-F238E27FC236}">
                <a16:creationId xmlns:a16="http://schemas.microsoft.com/office/drawing/2014/main" id="{F74FF078-D007-4604-BD28-10C848885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281" y="3647791"/>
            <a:ext cx="1644322" cy="1512168"/>
          </a:xfrm>
          <a:prstGeom prst="rect">
            <a:avLst/>
          </a:prstGeom>
          <a:noFill/>
          <a:ln w="9528" cap="flat">
            <a:solidFill>
              <a:srgbClr val="0B76B9"/>
            </a:solidFill>
            <a:prstDash val="solid"/>
            <a:miter/>
          </a:ln>
        </p:spPr>
      </p:pic>
      <p:pic>
        <p:nvPicPr>
          <p:cNvPr id="8" name="Bildobjekt 8">
            <a:extLst>
              <a:ext uri="{FF2B5EF4-FFF2-40B4-BE49-F238E27FC236}">
                <a16:creationId xmlns:a16="http://schemas.microsoft.com/office/drawing/2014/main" id="{F7935E97-9C53-423F-949C-E91BF897F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762" y="3245391"/>
            <a:ext cx="2672480" cy="1851667"/>
          </a:xfrm>
          <a:prstGeom prst="rect">
            <a:avLst/>
          </a:prstGeom>
          <a:noFill/>
          <a:ln w="9528" cap="flat">
            <a:solidFill>
              <a:srgbClr val="0B76B9"/>
            </a:solidFill>
            <a:prstDash val="solid"/>
            <a:miter/>
          </a:ln>
        </p:spPr>
      </p:pic>
      <p:pic>
        <p:nvPicPr>
          <p:cNvPr id="9" name="Bildobjekt 2">
            <a:extLst>
              <a:ext uri="{FF2B5EF4-FFF2-40B4-BE49-F238E27FC236}">
                <a16:creationId xmlns:a16="http://schemas.microsoft.com/office/drawing/2014/main" id="{91A4234A-7475-49E7-BB1D-0A28728AA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713" y="2197571"/>
            <a:ext cx="2388566" cy="7557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C8A15E7-E134-4FB0-B03D-C5CF0EDF263A}"/>
              </a:ext>
            </a:extLst>
          </p:cNvPr>
          <p:cNvSpPr/>
          <p:nvPr/>
        </p:nvSpPr>
        <p:spPr>
          <a:xfrm>
            <a:off x="6660229" y="2953309"/>
            <a:ext cx="2232251" cy="20697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000">
                <a:solidFill>
                  <a:srgbClr val="000000"/>
                </a:solidFill>
                <a:latin typeface="Calibri" pitchFamily="34"/>
                <a:cs typeface="Arial"/>
              </a:rPr>
              <a:t> </a:t>
            </a:r>
          </a:p>
          <a:p>
            <a:pPr defTabSz="91437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>
                <a:solidFill>
                  <a:srgbClr val="000000"/>
                </a:solidFill>
                <a:latin typeface="Calibri" pitchFamily="34"/>
                <a:cs typeface="Arial"/>
              </a:rPr>
              <a:t>… ”Vill Sverige göra något åt bristen på läkemedel måste vi på allvar göra upp med den zombieliberalism som för länge sedan passerat sitt bäst-före-datum. </a:t>
            </a:r>
          </a:p>
          <a:p>
            <a:pPr defTabSz="91437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defTabSz="91437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>
                <a:solidFill>
                  <a:srgbClr val="000000"/>
                </a:solidFill>
                <a:latin typeface="Calibri" pitchFamily="34"/>
                <a:cs typeface="Arial"/>
              </a:rPr>
              <a:t>Då måste staten ha ett större ansvar för att både tillverka och sälja läkemedel.”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4599305-EDBD-4BE1-B35E-83B18E9E72D1}"/>
              </a:ext>
            </a:extLst>
          </p:cNvPr>
          <p:cNvSpPr/>
          <p:nvPr/>
        </p:nvSpPr>
        <p:spPr>
          <a:xfrm>
            <a:off x="6686152" y="1951348"/>
            <a:ext cx="2038058" cy="2231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>
                <a:solidFill>
                  <a:srgbClr val="000000"/>
                </a:solidFill>
                <a:latin typeface="Calibri" pitchFamily="34"/>
                <a:cs typeface="Arial"/>
              </a:rPr>
              <a:t>Ledare Aftonbladet 18 augusti 2019: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C1657-8AAD-4701-91C0-7BFF680B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Ökande antal restnoteringar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525789-A9C3-440F-B07D-AD09F92FF58D}"/>
              </a:ext>
            </a:extLst>
          </p:cNvPr>
          <p:cNvGraphicFramePr>
            <a:graphicFrameLocks/>
          </p:cNvGraphicFramePr>
          <p:nvPr/>
        </p:nvGraphicFramePr>
        <p:xfrm>
          <a:off x="1510367" y="1196752"/>
          <a:ext cx="6123266" cy="367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C44CBC0E-6EA2-48A3-B3D8-5E3E14B5D2FE}"/>
              </a:ext>
            </a:extLst>
          </p:cNvPr>
          <p:cNvSpPr txBox="1"/>
          <p:nvPr/>
        </p:nvSpPr>
        <p:spPr>
          <a:xfrm>
            <a:off x="683568" y="5157192"/>
            <a:ext cx="8220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Till läkemedelsverket inkomna </a:t>
            </a:r>
            <a:r>
              <a:rPr lang="sv-SE" sz="1100" dirty="0" err="1"/>
              <a:t>restärenden</a:t>
            </a:r>
            <a:r>
              <a:rPr lang="sv-SE" sz="1100" dirty="0"/>
              <a:t> per år, i ett ärende kan flera styrkor, beredningsformer, förpackningsstorlekar etc. ingå </a:t>
            </a:r>
          </a:p>
          <a:p>
            <a:r>
              <a:rPr lang="sv-SE" sz="1100" dirty="0"/>
              <a:t>2019 är extrapolerad utifrån inkomna ärenden jan-mar 19</a:t>
            </a:r>
          </a:p>
          <a:p>
            <a:r>
              <a:rPr lang="sv-SE" sz="1100" dirty="0"/>
              <a:t>NB Nytt system för anmälan av rest infördes feb 2018, då LV också aktivt gick ut</a:t>
            </a:r>
          </a:p>
          <a:p>
            <a:r>
              <a:rPr lang="sv-SE" sz="1100" dirty="0"/>
              <a:t>med information om krav på företagen att anmäla restsituationer</a:t>
            </a:r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0CBF5A30-8795-413C-9CAA-88D0221139EE}"/>
              </a:ext>
            </a:extLst>
          </p:cNvPr>
          <p:cNvSpPr/>
          <p:nvPr/>
        </p:nvSpPr>
        <p:spPr>
          <a:xfrm>
            <a:off x="5724128" y="227687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6066589C-3421-4641-A1C6-BE8BA727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108579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412DC5C-73CC-44C7-9F4A-2C502CC93C13}"/>
              </a:ext>
            </a:extLst>
          </p:cNvPr>
          <p:cNvSpPr/>
          <p:nvPr/>
        </p:nvSpPr>
        <p:spPr>
          <a:xfrm>
            <a:off x="518864" y="5229200"/>
            <a:ext cx="8229600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6204DE-08CC-453A-B366-27C485A7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275A53-9877-40FD-98FA-4FB97AAC1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Restnoterat </a:t>
            </a:r>
          </a:p>
          <a:p>
            <a:pPr lvl="1"/>
            <a:r>
              <a:rPr lang="sv-SE" dirty="0"/>
              <a:t>När läkemedel under en period inte går att beställa från tillverkaren – en marknadsförd produkt som ej kan levereras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Ej tillgängligt</a:t>
            </a:r>
          </a:p>
          <a:p>
            <a:pPr lvl="1"/>
            <a:r>
              <a:rPr lang="sv-SE" dirty="0"/>
              <a:t>Läkemedlet marknadsförs ej eller avregistreras</a:t>
            </a:r>
          </a:p>
          <a:p>
            <a:pPr lvl="1"/>
            <a:endParaRPr lang="sv-SE" dirty="0"/>
          </a:p>
          <a:p>
            <a:r>
              <a:rPr lang="sv-SE" dirty="0"/>
              <a:t>Brist </a:t>
            </a:r>
          </a:p>
          <a:p>
            <a:pPr lvl="1"/>
            <a:r>
              <a:rPr lang="sv-SE" dirty="0"/>
              <a:t>En brist på läkemedel infaller när ett restnoterat, eller ej tillgängligt, läkemedel ej har relevanta alternativ som är direkt utbytbara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400050" lvl="1" indent="0">
              <a:buNone/>
            </a:pPr>
            <a:r>
              <a:rPr lang="sv-SE" sz="2300" b="1" dirty="0"/>
              <a:t>MAH anmäler restsituation via e-tjänst till LV. </a:t>
            </a:r>
          </a:p>
          <a:p>
            <a:pPr marL="400050" lvl="1" indent="0">
              <a:buNone/>
            </a:pPr>
            <a:r>
              <a:rPr lang="sv-SE" sz="2300" b="1" dirty="0"/>
              <a:t>LV sammanställer och publicerar denna information och ger råd.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6AB1DABE-7983-4D2B-9277-6A83D04A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333598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C3EEB-B6BF-4211-9414-9F024D31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 Läkemedelsverkets instruktion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B8E3A6-D98E-4C72-9A32-C1E86239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0" dirty="0"/>
              <a:t>Uppgifter som rör försäljningsuppehåll av läkemedel</a:t>
            </a:r>
          </a:p>
          <a:p>
            <a:pPr marL="0" indent="0">
              <a:buNone/>
            </a:pPr>
            <a:r>
              <a:rPr lang="sv-SE" b="0" dirty="0"/>
              <a:t>12 §    Läkemedelsverket ska fortlöpande </a:t>
            </a:r>
            <a:r>
              <a:rPr lang="sv-SE" dirty="0"/>
              <a:t>föra och offentliggöra en förteckning </a:t>
            </a:r>
            <a:r>
              <a:rPr lang="sv-SE" b="0" dirty="0"/>
              <a:t>över följande information om läkemedel för vilka sådana </a:t>
            </a:r>
            <a:r>
              <a:rPr lang="sv-SE" dirty="0"/>
              <a:t>försäljningsuppehåll </a:t>
            </a:r>
            <a:r>
              <a:rPr lang="sv-SE" b="0" dirty="0"/>
              <a:t>gäller </a:t>
            </a:r>
            <a:r>
              <a:rPr lang="sv-SE" dirty="0"/>
              <a:t>som har meddelats myndigheten </a:t>
            </a:r>
            <a:r>
              <a:rPr lang="sv-SE" b="0" dirty="0"/>
              <a:t>enligt 4 kap. 18 § första stycket läkemedelslagen (2015:315): </a:t>
            </a:r>
          </a:p>
          <a:p>
            <a:pPr marL="0" indent="0">
              <a:buNone/>
            </a:pPr>
            <a:r>
              <a:rPr lang="sv-SE" b="0" dirty="0"/>
              <a:t>Uppgifter om </a:t>
            </a:r>
          </a:p>
          <a:p>
            <a:pPr marL="0" indent="0">
              <a:buNone/>
            </a:pPr>
            <a:r>
              <a:rPr lang="sv-SE" b="0" dirty="0"/>
              <a:t>1. läkemedlets </a:t>
            </a:r>
            <a:r>
              <a:rPr lang="sv-SE" dirty="0"/>
              <a:t>namn, läkemedelsform, berörda styrkor och förpackningsstorlekar</a:t>
            </a:r>
            <a:r>
              <a:rPr lang="sv-SE" b="0" dirty="0"/>
              <a:t>, </a:t>
            </a:r>
          </a:p>
          <a:p>
            <a:pPr marL="0" indent="0">
              <a:buNone/>
            </a:pPr>
            <a:r>
              <a:rPr lang="sv-SE" b="0" dirty="0"/>
              <a:t>2. uppgifter om </a:t>
            </a:r>
            <a:r>
              <a:rPr lang="sv-SE" dirty="0"/>
              <a:t>aktuell status </a:t>
            </a:r>
            <a:r>
              <a:rPr lang="sv-SE" b="0" dirty="0"/>
              <a:t>för försäljningsuppehållet och under vilken</a:t>
            </a:r>
            <a:r>
              <a:rPr lang="sv-SE" dirty="0"/>
              <a:t> period </a:t>
            </a:r>
            <a:r>
              <a:rPr lang="sv-SE" b="0" dirty="0"/>
              <a:t>uppehållet förväntas pågå, datum för första anmälan enligt 4 kap. 18 § första stycket läkemedelslagen, datum för publicering samt datum för när läkemedlet åter är till försäljning, och </a:t>
            </a:r>
          </a:p>
          <a:p>
            <a:pPr marL="0" indent="0">
              <a:buNone/>
            </a:pPr>
            <a:r>
              <a:rPr lang="sv-SE" b="0" dirty="0"/>
              <a:t>3. uppgifter om namn och övriga </a:t>
            </a:r>
            <a:r>
              <a:rPr lang="sv-SE" dirty="0"/>
              <a:t>kontaktuppgifter </a:t>
            </a:r>
            <a:r>
              <a:rPr lang="sv-SE" b="0" dirty="0"/>
              <a:t>avseende innehavaren av godkännandet för försäljning av läkemedlet. (4 c §)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2D405D-6800-41BA-A177-A6367642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196731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341F-099A-434C-994D-B9CE000A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Regeringsuppdraget för LV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2BC957-7701-4F14-B81E-1F10907B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Delprojekt 1: Samordning mellan berörda aktörer</a:t>
            </a:r>
          </a:p>
          <a:p>
            <a:pPr marL="400050" lvl="1" indent="0">
              <a:buNone/>
            </a:pPr>
            <a:r>
              <a:rPr lang="sv-SE" b="0" dirty="0"/>
              <a:t>I uppdragets första del ingår att utreda och föreslå lämpliga former för hur myndigheten kan ha en dialog med hälso- och sjukvården och relevanta aktörer som har en roll inom försörjningskedjan för läkemedel.</a:t>
            </a:r>
          </a:p>
          <a:p>
            <a:pPr marL="400050" lvl="1" indent="0">
              <a:buNone/>
            </a:pPr>
            <a:r>
              <a:rPr lang="sv-SE" b="1" i="1" dirty="0"/>
              <a:t>31 januari 2020</a:t>
            </a:r>
          </a:p>
          <a:p>
            <a:pPr marL="0" indent="0">
              <a:buNone/>
            </a:pPr>
            <a:r>
              <a:rPr lang="sv-SE" b="0" dirty="0"/>
              <a:t> </a:t>
            </a:r>
          </a:p>
          <a:p>
            <a:pPr marL="0" indent="0">
              <a:buNone/>
            </a:pPr>
            <a:r>
              <a:rPr lang="sv-SE" dirty="0"/>
              <a:t>Delprojekt 2: Vidareutveckling av Läkemedelsverkets informationsgivning</a:t>
            </a:r>
          </a:p>
          <a:p>
            <a:pPr marL="400050" lvl="1" indent="0">
              <a:buNone/>
            </a:pPr>
            <a:r>
              <a:rPr lang="sv-SE" b="0" dirty="0"/>
              <a:t>I uppdragets andra del ingår att se över hur Läkemedelsverket kan vidareutveckla sin information om kritiska eller potentiellt kritiska bristsituationer till följd av restnoteringar eller andra störningar i försörjningskedjan. </a:t>
            </a:r>
          </a:p>
          <a:p>
            <a:pPr marL="400050" lvl="1" indent="0">
              <a:buNone/>
            </a:pPr>
            <a:r>
              <a:rPr lang="sv-SE" b="1" i="1" dirty="0"/>
              <a:t>30 juni 2020</a:t>
            </a:r>
          </a:p>
          <a:p>
            <a:pPr marL="0" indent="0">
              <a:buNone/>
            </a:pPr>
            <a:endParaRPr lang="sv-SE" b="0" dirty="0"/>
          </a:p>
          <a:p>
            <a:pPr marL="0" indent="0">
              <a:buNone/>
            </a:pPr>
            <a:r>
              <a:rPr lang="sv-SE" dirty="0"/>
              <a:t>Uppföljning av detta arbete</a:t>
            </a:r>
            <a:r>
              <a:rPr lang="sv-SE" b="0" dirty="0"/>
              <a:t> skall sedan ske och en utvärdering av samordningen ska redovisas senast </a:t>
            </a:r>
            <a:r>
              <a:rPr lang="sv-SE" dirty="0"/>
              <a:t>31 mars </a:t>
            </a:r>
            <a:r>
              <a:rPr lang="sv-SE" i="1" dirty="0"/>
              <a:t>2023.</a:t>
            </a:r>
          </a:p>
          <a:p>
            <a:pPr marL="0" indent="0">
              <a:buNone/>
            </a:pPr>
            <a:endParaRPr lang="sv-SE" sz="2900" b="0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828E80A-7AC2-49D7-A90F-859FC2784287}"/>
              </a:ext>
            </a:extLst>
          </p:cNvPr>
          <p:cNvSpPr/>
          <p:nvPr/>
        </p:nvSpPr>
        <p:spPr>
          <a:xfrm>
            <a:off x="755576" y="2492896"/>
            <a:ext cx="1944216" cy="57606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6A422E1E-4229-4CAB-9AB3-5AEE463CCEBC}"/>
              </a:ext>
            </a:extLst>
          </p:cNvPr>
          <p:cNvSpPr/>
          <p:nvPr/>
        </p:nvSpPr>
        <p:spPr>
          <a:xfrm>
            <a:off x="755576" y="4005064"/>
            <a:ext cx="1944216" cy="57606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DA6191A-879E-4F09-B17A-9D1F7BE9921B}"/>
              </a:ext>
            </a:extLst>
          </p:cNvPr>
          <p:cNvSpPr/>
          <p:nvPr/>
        </p:nvSpPr>
        <p:spPr>
          <a:xfrm>
            <a:off x="4067944" y="4869160"/>
            <a:ext cx="1944216" cy="57606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60A26BC0-D724-49B6-82F8-E05F5BB7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62726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49022-4A7A-4DB1-9D7D-A9B66E06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 / avgränsning av uppdraget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5FEAC3-0904-4984-BDF6-C67222E5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Samordning/dialog </a:t>
            </a:r>
            <a:r>
              <a:rPr lang="sv-SE" b="0" dirty="0"/>
              <a:t>mellan berörda aktörer samt </a:t>
            </a:r>
            <a:r>
              <a:rPr lang="sv-SE" dirty="0"/>
              <a:t>bättre informationsgivning </a:t>
            </a:r>
            <a:r>
              <a:rPr lang="sv-SE" b="0" dirty="0"/>
              <a:t>vid </a:t>
            </a:r>
            <a:r>
              <a:rPr lang="sv-SE" dirty="0"/>
              <a:t>kritiska eller potentiellt kritiska</a:t>
            </a:r>
            <a:r>
              <a:rPr lang="sv-SE" b="0" dirty="0"/>
              <a:t> bristsituationer</a:t>
            </a:r>
          </a:p>
          <a:p>
            <a:endParaRPr lang="sv-SE" b="0" dirty="0"/>
          </a:p>
          <a:p>
            <a:r>
              <a:rPr lang="sv-SE" b="0" dirty="0"/>
              <a:t>LV ska inte överta ansvar från andra aktörer</a:t>
            </a:r>
          </a:p>
          <a:p>
            <a:r>
              <a:rPr lang="sv-SE" b="0" dirty="0"/>
              <a:t>Läkemedelsbrist i samband med beredskaps- eller krislägen ingår inte </a:t>
            </a:r>
          </a:p>
          <a:p>
            <a:r>
              <a:rPr lang="sv-SE" b="0" dirty="0">
                <a:solidFill>
                  <a:srgbClr val="FF0000"/>
                </a:solidFill>
              </a:rPr>
              <a:t>Ansvaret</a:t>
            </a:r>
            <a:r>
              <a:rPr lang="sv-SE" b="0" dirty="0"/>
              <a:t> för kliniska bedömningar ligger kvar hos förskrivare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7B08058-0E6E-4655-8CD9-62317187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146760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07B869-B701-4A09-92AD-CD9341F8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Pågående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E7B973-DB55-4F39-81CB-45C99F5E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708920"/>
            <a:ext cx="8136904" cy="3312368"/>
          </a:xfrm>
        </p:spPr>
        <p:txBody>
          <a:bodyPr numCol="2"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Socialstyrelsen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TLV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MSB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Folkhälsomyndigheten (FHM)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E-hälsomyndigheten (EHM)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 err="1"/>
              <a:t>Inera</a:t>
            </a:r>
            <a:endParaRPr lang="sv-SE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SKL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Sveriges Apoteksförening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Läkemedelsdistributörsföreningen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LIF/FASS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Föreningen för generiska läkemedel (FGL)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Läkemedelshandlarna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Nationell samverkansgrupp Läkemedel och medicinteknik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Läkarförbundet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Vårdförbundet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dirty="0"/>
              <a:t>Veterinärförbundet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EABDD59-16AC-438E-BA8F-B96AACEFF3F1}"/>
              </a:ext>
            </a:extLst>
          </p:cNvPr>
          <p:cNvSpPr txBox="1"/>
          <p:nvPr/>
        </p:nvSpPr>
        <p:spPr>
          <a:xfrm>
            <a:off x="432467" y="1417638"/>
            <a:ext cx="822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Framarbetande av definition av kritisk brist och modell för samverkansstruktur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Dialogmöten med aktuella aktörer: </a:t>
            </a:r>
          </a:p>
          <a:p>
            <a:endParaRPr lang="sv-SE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43B94F84-E45D-40CB-8440-2F1CF17C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263270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 Research-</a:t>
            </a:r>
            <a:r>
              <a:rPr lang="en-US" sz="3200" dirty="0" err="1"/>
              <a:t>analysen</a:t>
            </a:r>
            <a:r>
              <a:rPr lang="en-US" sz="3200" dirty="0"/>
              <a:t> av </a:t>
            </a:r>
            <a:r>
              <a:rPr lang="en-US" sz="3200" dirty="0" err="1"/>
              <a:t>restnoteringslistan</a:t>
            </a:r>
            <a:r>
              <a:rPr lang="en-US" sz="3200" dirty="0"/>
              <a:t> - </a:t>
            </a:r>
            <a:r>
              <a:rPr lang="en-US" sz="2800" i="1" dirty="0" err="1"/>
              <a:t>exempel</a:t>
            </a:r>
            <a:r>
              <a:rPr lang="en-US" sz="2800" i="1" dirty="0"/>
              <a:t> på </a:t>
            </a:r>
            <a:r>
              <a:rPr lang="en-US" sz="2800" i="1" dirty="0" err="1"/>
              <a:t>resultat</a:t>
            </a:r>
            <a:r>
              <a:rPr lang="en-US" sz="2800" i="1" dirty="0"/>
              <a:t> (1 av 3)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E4F6D-78C7-49C2-8B76-ECD61C14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7638"/>
            <a:ext cx="8158083" cy="45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 Research-</a:t>
            </a:r>
            <a:r>
              <a:rPr lang="en-US" sz="3200" dirty="0" err="1"/>
              <a:t>analysen</a:t>
            </a:r>
            <a:r>
              <a:rPr lang="en-US" sz="3200" dirty="0"/>
              <a:t> av </a:t>
            </a:r>
            <a:r>
              <a:rPr lang="en-US" sz="3200" dirty="0" err="1"/>
              <a:t>restnoteringslistan</a:t>
            </a:r>
            <a:r>
              <a:rPr lang="en-US" sz="3200" dirty="0"/>
              <a:t> - </a:t>
            </a:r>
            <a:r>
              <a:rPr lang="en-US" sz="2800" i="1" dirty="0" err="1"/>
              <a:t>exempel</a:t>
            </a:r>
            <a:r>
              <a:rPr lang="en-US" sz="2800" i="1" dirty="0"/>
              <a:t> på </a:t>
            </a:r>
            <a:r>
              <a:rPr lang="en-US" sz="2800" i="1" dirty="0" err="1"/>
              <a:t>resultat</a:t>
            </a:r>
            <a:r>
              <a:rPr lang="en-US" sz="2800" i="1" dirty="0"/>
              <a:t> (2 av 3)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B23C7-8C00-43C2-81B9-443934AA2FEA}" type="datetime1">
              <a:rPr lang="sv-SE" smtClean="0"/>
              <a:pPr>
                <a:defRPr/>
              </a:pPr>
              <a:t>2019-11-06</a:t>
            </a:fld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C8988-45F9-49E2-9D09-5EED7AED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29858"/>
            <a:ext cx="8136904" cy="45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 Research-</a:t>
            </a:r>
            <a:r>
              <a:rPr lang="en-US" sz="3200" dirty="0" err="1"/>
              <a:t>analysen</a:t>
            </a:r>
            <a:r>
              <a:rPr lang="en-US" sz="3200" dirty="0"/>
              <a:t> av </a:t>
            </a:r>
            <a:r>
              <a:rPr lang="en-US" sz="3200" dirty="0" err="1"/>
              <a:t>restnoteringslistan</a:t>
            </a:r>
            <a:r>
              <a:rPr lang="en-US" sz="3200" dirty="0"/>
              <a:t> - </a:t>
            </a:r>
            <a:r>
              <a:rPr lang="en-US" sz="2800" i="1" dirty="0" err="1"/>
              <a:t>exempel</a:t>
            </a:r>
            <a:r>
              <a:rPr lang="en-US" sz="2800" i="1" dirty="0"/>
              <a:t> på </a:t>
            </a:r>
            <a:r>
              <a:rPr lang="en-US" sz="2800" i="1" dirty="0" err="1"/>
              <a:t>resultat</a:t>
            </a:r>
            <a:r>
              <a:rPr lang="en-US" sz="2800" i="1" dirty="0"/>
              <a:t> (3 av 3)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07FD3-65D7-46C1-8D7D-D23BD33D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65564"/>
            <a:ext cx="8290569" cy="46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 Research-</a:t>
            </a:r>
            <a:r>
              <a:rPr lang="en-US" sz="3200" dirty="0" err="1"/>
              <a:t>analysen</a:t>
            </a:r>
            <a:r>
              <a:rPr lang="en-US" sz="3200" dirty="0"/>
              <a:t> av </a:t>
            </a:r>
            <a:r>
              <a:rPr lang="en-US" sz="3200" dirty="0" err="1"/>
              <a:t>restnoteringslistan</a:t>
            </a:r>
            <a:r>
              <a:rPr lang="en-US" sz="3200" dirty="0"/>
              <a:t> – </a:t>
            </a:r>
            <a:r>
              <a:rPr lang="en-US" sz="2800" i="1" dirty="0"/>
              <a:t>“de </a:t>
            </a:r>
            <a:r>
              <a:rPr lang="en-US" sz="2800" i="1" dirty="0" err="1"/>
              <a:t>rödas</a:t>
            </a:r>
            <a:r>
              <a:rPr lang="en-US" sz="2800" i="1" dirty="0"/>
              <a:t> </a:t>
            </a:r>
            <a:r>
              <a:rPr lang="en-US" sz="2800" i="1" dirty="0" err="1"/>
              <a:t>kritikalitet</a:t>
            </a:r>
            <a:r>
              <a:rPr lang="en-US" sz="2800" i="1" dirty="0"/>
              <a:t>”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4F710-6B34-4DB5-8756-621E1804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8" y="1556792"/>
            <a:ext cx="3881713" cy="3168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D6D3FF-1F66-4FAC-8C07-3B0F67AB3CEC}"/>
              </a:ext>
            </a:extLst>
          </p:cNvPr>
          <p:cNvGrpSpPr/>
          <p:nvPr/>
        </p:nvGrpSpPr>
        <p:grpSpPr>
          <a:xfrm>
            <a:off x="4733318" y="1556792"/>
            <a:ext cx="2286954" cy="4963690"/>
            <a:chOff x="3876675" y="866353"/>
            <a:chExt cx="2838263" cy="55149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C47925-8065-4CDA-ABA1-4B8AEFB1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675" y="876300"/>
              <a:ext cx="1390650" cy="5105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C05F29-811F-4ADC-B598-A23366A8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713" y="866353"/>
              <a:ext cx="1419225" cy="55149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6381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9EF3-1076-4FBF-A595-594D324E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Studio Ett, 23 maj 2019 – några budskap…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920B3-665F-4B9F-963E-36BCC0AFB25A}"/>
              </a:ext>
            </a:extLst>
          </p:cNvPr>
          <p:cNvSpPr txBox="1"/>
          <p:nvPr/>
        </p:nvSpPr>
        <p:spPr>
          <a:xfrm>
            <a:off x="179512" y="1701383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De flesta bristsituationer är inte kritiska.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Aktörerna behöver veta vilka brister som är kritiska, och varför.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Aktörer i alla led i läkemedelskedjan av ekonomiska skäl håller allt mindre lager.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Det innebär att en störning någonstans i systemet snabbt kan leda till en bristsituation.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Sverige tagit bort de beredskapslager för läkemedel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Globalt finns en ökad efterfrågan på läkemedel och vacciner.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konkurrenssituation om leveranser där ett litet land som Sverige kan prioriteras lägre än stora marknader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Sverige kan inte lösa det globala problemet med att bristsituationer uppstår för läkemedel, men vi kan genomföra åtgärder för att bättre hantera bristerna när de uppstår.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Grundläggande är att alla aktörers roller och ansvar för denna hantering måste tydliggöras.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2418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 Research-</a:t>
            </a:r>
            <a:r>
              <a:rPr lang="en-US" sz="3200" dirty="0" err="1"/>
              <a:t>analysen</a:t>
            </a:r>
            <a:r>
              <a:rPr lang="en-US" sz="3200" dirty="0"/>
              <a:t> av </a:t>
            </a:r>
            <a:r>
              <a:rPr lang="en-US" sz="3200" dirty="0" err="1"/>
              <a:t>restnoteringslistan</a:t>
            </a:r>
            <a:r>
              <a:rPr lang="en-US" sz="3200" dirty="0"/>
              <a:t> – </a:t>
            </a:r>
            <a:r>
              <a:rPr lang="en-US" sz="2800" i="1" dirty="0"/>
              <a:t>“de </a:t>
            </a:r>
            <a:r>
              <a:rPr lang="en-US" sz="2800" i="1" dirty="0" err="1"/>
              <a:t>rödas</a:t>
            </a:r>
            <a:r>
              <a:rPr lang="en-US" sz="2800" i="1" dirty="0"/>
              <a:t> </a:t>
            </a:r>
            <a:r>
              <a:rPr lang="en-US" sz="2800" i="1" dirty="0" err="1"/>
              <a:t>kritikalitet</a:t>
            </a:r>
            <a:r>
              <a:rPr lang="en-US" sz="2800" i="1" dirty="0"/>
              <a:t>”</a:t>
            </a:r>
            <a:endParaRPr lang="en-US" sz="3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50F84-679F-4DFA-9322-F205C68A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62" y="1537147"/>
            <a:ext cx="5810250" cy="1714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9FE82F-69E2-42A6-B10A-08E28E23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586709"/>
            <a:ext cx="8424936" cy="2434579"/>
          </a:xfrm>
        </p:spPr>
        <p:txBody>
          <a:bodyPr/>
          <a:lstStyle/>
          <a:p>
            <a:pPr lvl="0"/>
            <a:r>
              <a:rPr lang="sv-SE" sz="1800" dirty="0"/>
              <a:t>Bedömning av Johan Brun (MD, LIF)</a:t>
            </a:r>
          </a:p>
          <a:p>
            <a:pPr lvl="0"/>
            <a:r>
              <a:rPr lang="sv-SE" sz="1800" i="1" dirty="0"/>
              <a:t>41 produkter bedömda</a:t>
            </a:r>
          </a:p>
          <a:p>
            <a:pPr lvl="1"/>
            <a:r>
              <a:rPr lang="sv-SE" sz="1600" b="1" dirty="0">
                <a:solidFill>
                  <a:srgbClr val="00B050"/>
                </a:solidFill>
              </a:rPr>
              <a:t>GRÖNT: </a:t>
            </a:r>
            <a:r>
              <a:rPr lang="sv-SE" sz="1600" b="1" dirty="0"/>
              <a:t>25 stycken</a:t>
            </a:r>
          </a:p>
          <a:p>
            <a:pPr lvl="1"/>
            <a:r>
              <a:rPr lang="sv-SE" sz="1600" b="1" dirty="0">
                <a:solidFill>
                  <a:srgbClr val="FFC000"/>
                </a:solidFill>
              </a:rPr>
              <a:t>GULT: </a:t>
            </a:r>
            <a:r>
              <a:rPr lang="sv-SE" sz="1600" b="1" dirty="0"/>
              <a:t>4 stycken</a:t>
            </a:r>
          </a:p>
          <a:p>
            <a:pPr lvl="1"/>
            <a:r>
              <a:rPr lang="sv-SE" sz="1600" b="1" dirty="0">
                <a:solidFill>
                  <a:srgbClr val="FF0000"/>
                </a:solidFill>
              </a:rPr>
              <a:t>RÖTT: </a:t>
            </a:r>
            <a:r>
              <a:rPr lang="sv-SE" sz="1600" b="1" dirty="0"/>
              <a:t>2 stycken</a:t>
            </a:r>
          </a:p>
          <a:p>
            <a:pPr lvl="1"/>
            <a:r>
              <a:rPr lang="sv-SE" sz="1600" b="1" dirty="0">
                <a:solidFill>
                  <a:srgbClr val="0B76B9"/>
                </a:solidFill>
              </a:rPr>
              <a:t>BLÅTT: </a:t>
            </a:r>
            <a:r>
              <a:rPr lang="sv-SE" sz="1600" b="1" dirty="0"/>
              <a:t>10 stycken</a:t>
            </a:r>
          </a:p>
        </p:txBody>
      </p:sp>
    </p:spTree>
    <p:extLst>
      <p:ext uri="{BB962C8B-B14F-4D97-AF65-F5344CB8AC3E}">
        <p14:creationId xmlns:p14="http://schemas.microsoft.com/office/powerpoint/2010/main" val="250549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B7F8-FD13-4790-A7B0-B074F26D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45840"/>
            <a:ext cx="8136904" cy="1143000"/>
          </a:xfrm>
        </p:spPr>
        <p:txBody>
          <a:bodyPr/>
          <a:lstStyle/>
          <a:p>
            <a:r>
              <a:rPr lang="sv-SE" sz="3200" dirty="0"/>
              <a:t>PLATINEA - </a:t>
            </a:r>
            <a:r>
              <a:rPr lang="sv-SE" sz="3200" dirty="0" err="1"/>
              <a:t>PLATtform</a:t>
            </a:r>
            <a:r>
              <a:rPr lang="sv-SE" sz="3200" dirty="0"/>
              <a:t> för </a:t>
            </a:r>
            <a:r>
              <a:rPr lang="sv-SE" sz="3200" dirty="0" err="1"/>
              <a:t>INnovation</a:t>
            </a:r>
            <a:r>
              <a:rPr lang="sv-SE" sz="3200" dirty="0"/>
              <a:t> av Existerande Antibiotika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2FE2B-CA70-4098-8676-BCC303EA50C8}"/>
              </a:ext>
            </a:extLst>
          </p:cNvPr>
          <p:cNvSpPr txBox="1"/>
          <p:nvPr/>
        </p:nvSpPr>
        <p:spPr>
          <a:xfrm>
            <a:off x="-24959" y="-11016"/>
            <a:ext cx="409290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i="1" dirty="0"/>
              <a:t>Exempel på initiativ inom området för att identifiera risker för bristsituationer och/eller hantera potentiella brister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8D5DB-F8CF-4AD3-A851-7C603F66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667"/>
            <a:ext cx="9144000" cy="37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C8C7-9DF4-4EC8-B29F-82E49635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01824"/>
            <a:ext cx="8147050" cy="1143000"/>
          </a:xfrm>
        </p:spPr>
        <p:txBody>
          <a:bodyPr/>
          <a:lstStyle/>
          <a:p>
            <a:r>
              <a:rPr lang="sv-SE" dirty="0"/>
              <a:t>PLATINEA – AP4 workshop 24 okt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08618-AEE6-4AE1-B8B3-D355BC8C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51079"/>
            <a:ext cx="7738161" cy="2780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2671A-3085-427C-98B0-7C331A2D7C54}"/>
              </a:ext>
            </a:extLst>
          </p:cNvPr>
          <p:cNvSpPr txBox="1"/>
          <p:nvPr/>
        </p:nvSpPr>
        <p:spPr>
          <a:xfrm>
            <a:off x="-24959" y="-11016"/>
            <a:ext cx="409290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i="1" dirty="0"/>
              <a:t>Exempel på initiativ inom området för att identifiera risker för bristsituationer och/eller hantera potentiella brister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F62D6-648D-4192-A3AB-ABF56EBA4858}"/>
              </a:ext>
            </a:extLst>
          </p:cNvPr>
          <p:cNvSpPr txBox="1"/>
          <p:nvPr/>
        </p:nvSpPr>
        <p:spPr>
          <a:xfrm>
            <a:off x="827584" y="1844824"/>
            <a:ext cx="625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Sammanställd rangordning av tillgänglighetsfaktorer och risker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F7275-D630-4D07-AE40-CC8F84CA93A9}"/>
              </a:ext>
            </a:extLst>
          </p:cNvPr>
          <p:cNvSpPr txBox="1"/>
          <p:nvPr/>
        </p:nvSpPr>
        <p:spPr>
          <a:xfrm>
            <a:off x="827584" y="2199336"/>
            <a:ext cx="3428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Total scores: 12 formulär </a:t>
            </a:r>
            <a:endParaRPr lang="sv-SE" dirty="0"/>
          </a:p>
          <a:p>
            <a:r>
              <a:rPr lang="sv-SE" dirty="0"/>
              <a:t>-5 från industri med 9 bedömare, </a:t>
            </a:r>
          </a:p>
          <a:p>
            <a:r>
              <a:rPr lang="sv-SE" dirty="0"/>
              <a:t>-4 från akademi med 6 bedömare, </a:t>
            </a:r>
          </a:p>
          <a:p>
            <a:r>
              <a:rPr lang="sv-SE" dirty="0"/>
              <a:t>-3 från vård med 3 bedömare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35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7D02-BC1A-42E0-9B36-571DA6D0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00" y="1270350"/>
            <a:ext cx="8262938" cy="740569"/>
          </a:xfrm>
        </p:spPr>
        <p:txBody>
          <a:bodyPr/>
          <a:lstStyle/>
          <a:p>
            <a:r>
              <a:rPr lang="sv-SE" dirty="0"/>
              <a:t>The Alert </a:t>
            </a:r>
            <a:r>
              <a:rPr lang="en-US" dirty="0"/>
              <a:t>concept – to prevent shortages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BDFD9-825A-4D5A-AA85-40505F1E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6" y="2096892"/>
            <a:ext cx="7545337" cy="4244252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998E3A-E8E2-4C87-A521-F848A04BBBAF}"/>
              </a:ext>
            </a:extLst>
          </p:cNvPr>
          <p:cNvGrpSpPr/>
          <p:nvPr/>
        </p:nvGrpSpPr>
        <p:grpSpPr>
          <a:xfrm>
            <a:off x="6707982" y="44624"/>
            <a:ext cx="2436019" cy="1210606"/>
            <a:chOff x="8943975" y="272987"/>
            <a:chExt cx="3248025" cy="16141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DC74A5-09CA-4BF6-854E-2170C23E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3975" y="272987"/>
              <a:ext cx="3248025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85748D-AF66-44E6-9C49-7862D1232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0542" y="887003"/>
              <a:ext cx="2790825" cy="10001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399A7-75A9-4153-ACDA-743F605114D1}"/>
              </a:ext>
            </a:extLst>
          </p:cNvPr>
          <p:cNvSpPr txBox="1"/>
          <p:nvPr/>
        </p:nvSpPr>
        <p:spPr>
          <a:xfrm>
            <a:off x="-24959" y="-11016"/>
            <a:ext cx="409290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i="1" dirty="0"/>
              <a:t>Exempel på initiativ inom området för att identifiera risker för bristsituationer och/eller hantera potentiella brister</a:t>
            </a:r>
          </a:p>
        </p:txBody>
      </p:sp>
    </p:spTree>
    <p:extLst>
      <p:ext uri="{BB962C8B-B14F-4D97-AF65-F5344CB8AC3E}">
        <p14:creationId xmlns:p14="http://schemas.microsoft.com/office/powerpoint/2010/main" val="18029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/>
          <p:nvPr/>
        </p:nvSpPr>
        <p:spPr>
          <a:xfrm>
            <a:off x="9029702" y="1345564"/>
            <a:ext cx="66675" cy="62865"/>
          </a:xfrm>
          <a:custGeom>
            <a:avLst/>
            <a:gdLst/>
            <a:ahLst/>
            <a:cxnLst/>
            <a:rect l="l" t="t" r="r" b="b"/>
            <a:pathLst>
              <a:path w="88900" h="83820" extrusionOk="0">
                <a:moveTo>
                  <a:pt x="58536" y="83500"/>
                </a:moveTo>
                <a:lnTo>
                  <a:pt x="81490" y="83500"/>
                </a:lnTo>
                <a:lnTo>
                  <a:pt x="84596" y="73829"/>
                </a:lnTo>
                <a:lnTo>
                  <a:pt x="86912" y="63548"/>
                </a:lnTo>
                <a:lnTo>
                  <a:pt x="88360" y="52776"/>
                </a:lnTo>
                <a:lnTo>
                  <a:pt x="88860" y="41634"/>
                </a:lnTo>
                <a:lnTo>
                  <a:pt x="88360" y="30528"/>
                </a:lnTo>
                <a:lnTo>
                  <a:pt x="86912" y="19836"/>
                </a:lnTo>
                <a:lnTo>
                  <a:pt x="84596" y="9634"/>
                </a:lnTo>
                <a:lnTo>
                  <a:pt x="81490" y="0"/>
                </a:lnTo>
                <a:lnTo>
                  <a:pt x="67592" y="0"/>
                </a:lnTo>
                <a:lnTo>
                  <a:pt x="67592" y="41634"/>
                </a:lnTo>
                <a:lnTo>
                  <a:pt x="66976" y="53295"/>
                </a:lnTo>
                <a:lnTo>
                  <a:pt x="65196" y="64278"/>
                </a:lnTo>
                <a:lnTo>
                  <a:pt x="62350" y="74405"/>
                </a:lnTo>
                <a:lnTo>
                  <a:pt x="58536" y="83500"/>
                </a:lnTo>
                <a:close/>
              </a:path>
              <a:path w="88900" h="83820" extrusionOk="0">
                <a:moveTo>
                  <a:pt x="58536" y="0"/>
                </a:moveTo>
                <a:lnTo>
                  <a:pt x="62350" y="9079"/>
                </a:lnTo>
                <a:lnTo>
                  <a:pt x="65196" y="19182"/>
                </a:lnTo>
                <a:lnTo>
                  <a:pt x="66976" y="30103"/>
                </a:lnTo>
                <a:lnTo>
                  <a:pt x="67592" y="41634"/>
                </a:lnTo>
                <a:lnTo>
                  <a:pt x="67592" y="0"/>
                </a:lnTo>
                <a:lnTo>
                  <a:pt x="58536" y="0"/>
                </a:lnTo>
                <a:close/>
              </a:path>
              <a:path w="88900" h="83820" extrusionOk="0">
                <a:moveTo>
                  <a:pt x="33270" y="83500"/>
                </a:moveTo>
                <a:lnTo>
                  <a:pt x="49060" y="83500"/>
                </a:lnTo>
                <a:lnTo>
                  <a:pt x="53305" y="74863"/>
                </a:lnTo>
                <a:lnTo>
                  <a:pt x="56484" y="64844"/>
                </a:lnTo>
                <a:lnTo>
                  <a:pt x="58479" y="53687"/>
                </a:lnTo>
                <a:lnTo>
                  <a:pt x="59170" y="41634"/>
                </a:lnTo>
                <a:lnTo>
                  <a:pt x="58479" y="29698"/>
                </a:lnTo>
                <a:lnTo>
                  <a:pt x="56484" y="18605"/>
                </a:lnTo>
                <a:lnTo>
                  <a:pt x="53305" y="8617"/>
                </a:lnTo>
                <a:lnTo>
                  <a:pt x="49060" y="0"/>
                </a:lnTo>
                <a:lnTo>
                  <a:pt x="46536" y="0"/>
                </a:lnTo>
                <a:lnTo>
                  <a:pt x="46536" y="41634"/>
                </a:lnTo>
                <a:lnTo>
                  <a:pt x="45529" y="55620"/>
                </a:lnTo>
                <a:lnTo>
                  <a:pt x="42745" y="67710"/>
                </a:lnTo>
                <a:lnTo>
                  <a:pt x="38540" y="77228"/>
                </a:lnTo>
                <a:lnTo>
                  <a:pt x="33270" y="83500"/>
                </a:lnTo>
                <a:close/>
              </a:path>
              <a:path w="88900" h="83820" extrusionOk="0">
                <a:moveTo>
                  <a:pt x="33270" y="0"/>
                </a:moveTo>
                <a:lnTo>
                  <a:pt x="38540" y="6166"/>
                </a:lnTo>
                <a:lnTo>
                  <a:pt x="42745" y="15663"/>
                </a:lnTo>
                <a:lnTo>
                  <a:pt x="45529" y="27737"/>
                </a:lnTo>
                <a:lnTo>
                  <a:pt x="46536" y="41634"/>
                </a:lnTo>
                <a:lnTo>
                  <a:pt x="46536" y="0"/>
                </a:lnTo>
                <a:lnTo>
                  <a:pt x="33270" y="0"/>
                </a:lnTo>
                <a:close/>
              </a:path>
              <a:path w="88900" h="83820" extrusionOk="0">
                <a:moveTo>
                  <a:pt x="19159" y="52761"/>
                </a:moveTo>
                <a:lnTo>
                  <a:pt x="24214" y="61681"/>
                </a:lnTo>
                <a:lnTo>
                  <a:pt x="34322" y="41401"/>
                </a:lnTo>
                <a:lnTo>
                  <a:pt x="24635" y="24541"/>
                </a:lnTo>
                <a:lnTo>
                  <a:pt x="24635" y="41837"/>
                </a:lnTo>
                <a:lnTo>
                  <a:pt x="24004" y="43145"/>
                </a:lnTo>
                <a:lnTo>
                  <a:pt x="21687" y="47532"/>
                </a:lnTo>
                <a:lnTo>
                  <a:pt x="19159" y="52761"/>
                </a:lnTo>
                <a:close/>
              </a:path>
              <a:path w="88900" h="83820" extrusionOk="0">
                <a:moveTo>
                  <a:pt x="8210" y="4298"/>
                </a:moveTo>
                <a:lnTo>
                  <a:pt x="8210" y="33121"/>
                </a:lnTo>
                <a:lnTo>
                  <a:pt x="9262" y="25073"/>
                </a:lnTo>
                <a:lnTo>
                  <a:pt x="11159" y="18303"/>
                </a:lnTo>
                <a:lnTo>
                  <a:pt x="24635" y="41837"/>
                </a:lnTo>
                <a:lnTo>
                  <a:pt x="24635" y="24541"/>
                </a:lnTo>
                <a:lnTo>
                  <a:pt x="15159" y="8047"/>
                </a:lnTo>
                <a:lnTo>
                  <a:pt x="15159" y="0"/>
                </a:lnTo>
                <a:lnTo>
                  <a:pt x="10528" y="0"/>
                </a:lnTo>
                <a:lnTo>
                  <a:pt x="8210" y="4298"/>
                </a:lnTo>
                <a:close/>
              </a:path>
              <a:path w="88900" h="83820" extrusionOk="0">
                <a:moveTo>
                  <a:pt x="0" y="41634"/>
                </a:moveTo>
                <a:lnTo>
                  <a:pt x="727" y="53965"/>
                </a:lnTo>
                <a:lnTo>
                  <a:pt x="2816" y="65258"/>
                </a:lnTo>
                <a:lnTo>
                  <a:pt x="6129" y="75206"/>
                </a:lnTo>
                <a:lnTo>
                  <a:pt x="10528" y="83500"/>
                </a:lnTo>
                <a:lnTo>
                  <a:pt x="21476" y="83500"/>
                </a:lnTo>
                <a:lnTo>
                  <a:pt x="16117" y="77200"/>
                </a:lnTo>
                <a:lnTo>
                  <a:pt x="11922" y="67633"/>
                </a:lnTo>
                <a:lnTo>
                  <a:pt x="9188" y="55534"/>
                </a:lnTo>
                <a:lnTo>
                  <a:pt x="8210" y="41634"/>
                </a:lnTo>
                <a:lnTo>
                  <a:pt x="8210" y="4298"/>
                </a:lnTo>
                <a:lnTo>
                  <a:pt x="6129" y="8160"/>
                </a:lnTo>
                <a:lnTo>
                  <a:pt x="2816" y="18038"/>
                </a:lnTo>
                <a:lnTo>
                  <a:pt x="727" y="29306"/>
                </a:lnTo>
                <a:lnTo>
                  <a:pt x="0" y="41634"/>
                </a:lnTo>
                <a:close/>
              </a:path>
              <a:path w="88900" h="83820" extrusionOk="0">
                <a:moveTo>
                  <a:pt x="15159" y="0"/>
                </a:moveTo>
                <a:lnTo>
                  <a:pt x="15159" y="8047"/>
                </a:lnTo>
                <a:lnTo>
                  <a:pt x="16845" y="4358"/>
                </a:lnTo>
                <a:lnTo>
                  <a:pt x="19159" y="1743"/>
                </a:lnTo>
                <a:lnTo>
                  <a:pt x="21476" y="0"/>
                </a:lnTo>
                <a:lnTo>
                  <a:pt x="151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350">
              <a:solidFill>
                <a:srgbClr val="40474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2"/>
          <p:cNvSpPr/>
          <p:nvPr/>
        </p:nvSpPr>
        <p:spPr>
          <a:xfrm>
            <a:off x="9030649" y="1328546"/>
            <a:ext cx="10478" cy="10953"/>
          </a:xfrm>
          <a:custGeom>
            <a:avLst/>
            <a:gdLst/>
            <a:ahLst/>
            <a:cxnLst/>
            <a:rect l="l" t="t" r="r" b="b"/>
            <a:pathLst>
              <a:path w="13970" h="14604" extrusionOk="0">
                <a:moveTo>
                  <a:pt x="0" y="3283"/>
                </a:moveTo>
                <a:lnTo>
                  <a:pt x="0" y="11127"/>
                </a:lnTo>
                <a:lnTo>
                  <a:pt x="3158" y="14410"/>
                </a:lnTo>
                <a:lnTo>
                  <a:pt x="10738" y="14410"/>
                </a:lnTo>
                <a:lnTo>
                  <a:pt x="13897" y="11127"/>
                </a:lnTo>
                <a:lnTo>
                  <a:pt x="13897" y="3283"/>
                </a:lnTo>
                <a:lnTo>
                  <a:pt x="12845" y="2189"/>
                </a:lnTo>
                <a:lnTo>
                  <a:pt x="12845" y="10691"/>
                </a:lnTo>
                <a:lnTo>
                  <a:pt x="10107" y="13306"/>
                </a:lnTo>
                <a:lnTo>
                  <a:pt x="3579" y="13306"/>
                </a:lnTo>
                <a:lnTo>
                  <a:pt x="1051" y="10691"/>
                </a:lnTo>
                <a:lnTo>
                  <a:pt x="1051" y="2189"/>
                </a:lnTo>
                <a:lnTo>
                  <a:pt x="0" y="3283"/>
                </a:lnTo>
                <a:close/>
              </a:path>
              <a:path w="13970" h="14604" extrusionOk="0">
                <a:moveTo>
                  <a:pt x="1051" y="2189"/>
                </a:moveTo>
                <a:lnTo>
                  <a:pt x="1051" y="3718"/>
                </a:lnTo>
                <a:lnTo>
                  <a:pt x="3579" y="1104"/>
                </a:lnTo>
                <a:lnTo>
                  <a:pt x="10107" y="1104"/>
                </a:lnTo>
                <a:lnTo>
                  <a:pt x="12845" y="3718"/>
                </a:lnTo>
                <a:lnTo>
                  <a:pt x="12845" y="2189"/>
                </a:lnTo>
                <a:lnTo>
                  <a:pt x="10738" y="0"/>
                </a:lnTo>
                <a:lnTo>
                  <a:pt x="3158" y="0"/>
                </a:lnTo>
                <a:lnTo>
                  <a:pt x="1051" y="2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350">
              <a:solidFill>
                <a:srgbClr val="40474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2"/>
          <p:cNvSpPr/>
          <p:nvPr/>
        </p:nvSpPr>
        <p:spPr>
          <a:xfrm>
            <a:off x="9033334" y="1331509"/>
            <a:ext cx="5239" cy="4763"/>
          </a:xfrm>
          <a:custGeom>
            <a:avLst/>
            <a:gdLst/>
            <a:ahLst/>
            <a:cxnLst/>
            <a:rect l="l" t="t" r="r" b="b"/>
            <a:pathLst>
              <a:path w="6984" h="6350" extrusionOk="0">
                <a:moveTo>
                  <a:pt x="0" y="1510"/>
                </a:moveTo>
                <a:lnTo>
                  <a:pt x="0" y="5868"/>
                </a:lnTo>
                <a:lnTo>
                  <a:pt x="6738" y="5868"/>
                </a:lnTo>
                <a:lnTo>
                  <a:pt x="6738" y="4793"/>
                </a:lnTo>
                <a:lnTo>
                  <a:pt x="3789" y="4793"/>
                </a:lnTo>
                <a:lnTo>
                  <a:pt x="3789" y="639"/>
                </a:lnTo>
                <a:lnTo>
                  <a:pt x="3369" y="1074"/>
                </a:lnTo>
                <a:lnTo>
                  <a:pt x="3369" y="1307"/>
                </a:lnTo>
                <a:lnTo>
                  <a:pt x="3158" y="1074"/>
                </a:lnTo>
                <a:lnTo>
                  <a:pt x="2948" y="639"/>
                </a:lnTo>
                <a:lnTo>
                  <a:pt x="2948" y="4793"/>
                </a:lnTo>
                <a:lnTo>
                  <a:pt x="631" y="4793"/>
                </a:lnTo>
                <a:lnTo>
                  <a:pt x="631" y="493"/>
                </a:lnTo>
                <a:lnTo>
                  <a:pt x="420" y="639"/>
                </a:lnTo>
                <a:lnTo>
                  <a:pt x="210" y="1307"/>
                </a:lnTo>
                <a:lnTo>
                  <a:pt x="0" y="1510"/>
                </a:lnTo>
                <a:close/>
              </a:path>
              <a:path w="6984" h="6350" extrusionOk="0">
                <a:moveTo>
                  <a:pt x="3789" y="639"/>
                </a:moveTo>
                <a:lnTo>
                  <a:pt x="3789" y="1946"/>
                </a:lnTo>
                <a:lnTo>
                  <a:pt x="4000" y="1946"/>
                </a:lnTo>
                <a:lnTo>
                  <a:pt x="4000" y="1510"/>
                </a:lnTo>
                <a:lnTo>
                  <a:pt x="4210" y="1409"/>
                </a:lnTo>
                <a:lnTo>
                  <a:pt x="6738" y="1307"/>
                </a:lnTo>
                <a:lnTo>
                  <a:pt x="6738" y="0"/>
                </a:lnTo>
                <a:lnTo>
                  <a:pt x="6527" y="0"/>
                </a:lnTo>
                <a:lnTo>
                  <a:pt x="6527" y="203"/>
                </a:lnTo>
                <a:lnTo>
                  <a:pt x="6317" y="203"/>
                </a:lnTo>
                <a:lnTo>
                  <a:pt x="6107" y="435"/>
                </a:lnTo>
                <a:lnTo>
                  <a:pt x="4210" y="435"/>
                </a:lnTo>
                <a:lnTo>
                  <a:pt x="4000" y="639"/>
                </a:lnTo>
                <a:lnTo>
                  <a:pt x="3789" y="639"/>
                </a:lnTo>
                <a:close/>
              </a:path>
              <a:path w="6984" h="6350" extrusionOk="0">
                <a:moveTo>
                  <a:pt x="631" y="493"/>
                </a:moveTo>
                <a:lnTo>
                  <a:pt x="631" y="1946"/>
                </a:lnTo>
                <a:lnTo>
                  <a:pt x="1262" y="1307"/>
                </a:lnTo>
                <a:lnTo>
                  <a:pt x="2527" y="1307"/>
                </a:lnTo>
                <a:lnTo>
                  <a:pt x="2737" y="1743"/>
                </a:lnTo>
                <a:lnTo>
                  <a:pt x="2948" y="1946"/>
                </a:lnTo>
                <a:lnTo>
                  <a:pt x="2948" y="639"/>
                </a:lnTo>
                <a:lnTo>
                  <a:pt x="2737" y="639"/>
                </a:lnTo>
                <a:lnTo>
                  <a:pt x="2527" y="435"/>
                </a:lnTo>
                <a:lnTo>
                  <a:pt x="2106" y="203"/>
                </a:lnTo>
                <a:lnTo>
                  <a:pt x="1051" y="203"/>
                </a:lnTo>
                <a:lnTo>
                  <a:pt x="631" y="4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350">
              <a:solidFill>
                <a:srgbClr val="40474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"/>
          <p:cNvSpPr/>
          <p:nvPr/>
        </p:nvSpPr>
        <p:spPr>
          <a:xfrm>
            <a:off x="2149030" y="4609588"/>
            <a:ext cx="3507002" cy="2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Secure computation results in aggregate numbers – while cryptographic artefacts are  left at source to prove commitment</a:t>
            </a:r>
            <a:endParaRPr lang="en-US" sz="105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2"/>
          <p:cNvSpPr txBox="1"/>
          <p:nvPr/>
        </p:nvSpPr>
        <p:spPr>
          <a:xfrm>
            <a:off x="1270355" y="5609451"/>
            <a:ext cx="6754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75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+ </a:t>
            </a:r>
            <a:br>
              <a:rPr lang="en-US" sz="75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750" dirty="0">
                <a:solidFill>
                  <a:srgbClr val="40474F"/>
                </a:solidFill>
                <a:latin typeface="+mj-lt"/>
                <a:ea typeface="Arial"/>
                <a:cs typeface="Arial"/>
                <a:sym typeface="Arial"/>
              </a:rPr>
              <a:t>3PL</a:t>
            </a:r>
            <a:endParaRPr sz="750" dirty="0">
              <a:solidFill>
                <a:srgbClr val="40474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12"/>
          <p:cNvGrpSpPr/>
          <p:nvPr/>
        </p:nvGrpSpPr>
        <p:grpSpPr>
          <a:xfrm>
            <a:off x="2758612" y="5010087"/>
            <a:ext cx="1559207" cy="462737"/>
            <a:chOff x="4190565" y="5018247"/>
            <a:chExt cx="2078942" cy="616983"/>
          </a:xfrm>
        </p:grpSpPr>
        <p:pic>
          <p:nvPicPr>
            <p:cNvPr id="544" name="Google Shape;544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15416" y="5018247"/>
              <a:ext cx="754091" cy="616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p12"/>
            <p:cNvSpPr txBox="1"/>
            <p:nvPr/>
          </p:nvSpPr>
          <p:spPr>
            <a:xfrm>
              <a:off x="4190565" y="5143758"/>
              <a:ext cx="116518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WHOLESALERS</a:t>
              </a:r>
              <a:endParaRPr sz="75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12"/>
          <p:cNvGrpSpPr/>
          <p:nvPr/>
        </p:nvGrpSpPr>
        <p:grpSpPr>
          <a:xfrm>
            <a:off x="909669" y="5026104"/>
            <a:ext cx="1493830" cy="534703"/>
            <a:chOff x="1687278" y="4929819"/>
            <a:chExt cx="1991773" cy="712937"/>
          </a:xfrm>
        </p:grpSpPr>
        <p:sp>
          <p:nvSpPr>
            <p:cNvPr id="547" name="Google Shape;547;p12"/>
            <p:cNvSpPr txBox="1"/>
            <p:nvPr/>
          </p:nvSpPr>
          <p:spPr>
            <a:xfrm>
              <a:off x="1687278" y="4994099"/>
              <a:ext cx="138269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MANUFACTURERS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8" name="Google Shape;548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97485" y="4929819"/>
              <a:ext cx="581566" cy="617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12"/>
            <p:cNvSpPr txBox="1"/>
            <p:nvPr/>
          </p:nvSpPr>
          <p:spPr>
            <a:xfrm>
              <a:off x="2583615" y="5334980"/>
              <a:ext cx="48187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CMOS</a:t>
              </a:r>
              <a:endParaRPr sz="75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550;p12"/>
          <p:cNvGrpSpPr/>
          <p:nvPr/>
        </p:nvGrpSpPr>
        <p:grpSpPr>
          <a:xfrm>
            <a:off x="6600502" y="4949099"/>
            <a:ext cx="1207349" cy="423255"/>
            <a:chOff x="8554567" y="4142476"/>
            <a:chExt cx="1609799" cy="564340"/>
          </a:xfrm>
        </p:grpSpPr>
        <p:pic>
          <p:nvPicPr>
            <p:cNvPr id="551" name="Google Shape;55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1045" y="4142476"/>
              <a:ext cx="433321" cy="564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12"/>
            <p:cNvSpPr txBox="1"/>
            <p:nvPr/>
          </p:nvSpPr>
          <p:spPr>
            <a:xfrm>
              <a:off x="8554567" y="4245151"/>
              <a:ext cx="11106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COMMUNITY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PHARMACIES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12"/>
          <p:cNvGrpSpPr/>
          <p:nvPr/>
        </p:nvGrpSpPr>
        <p:grpSpPr>
          <a:xfrm>
            <a:off x="4680764" y="4996147"/>
            <a:ext cx="1336893" cy="405772"/>
            <a:chOff x="6711374" y="4237418"/>
            <a:chExt cx="1782524" cy="541029"/>
          </a:xfrm>
        </p:grpSpPr>
        <p:pic>
          <p:nvPicPr>
            <p:cNvPr id="554" name="Google Shape;554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37636" y="4237418"/>
              <a:ext cx="556262" cy="5410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55" name="Google Shape;555;p12"/>
            <p:cNvSpPr txBox="1"/>
            <p:nvPr/>
          </p:nvSpPr>
          <p:spPr>
            <a:xfrm>
              <a:off x="6711374" y="4298178"/>
              <a:ext cx="10635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b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750" dirty="0">
                  <a:solidFill>
                    <a:srgbClr val="28292B"/>
                  </a:solidFill>
                  <a:latin typeface="+mj-lt"/>
                  <a:ea typeface="Arial"/>
                  <a:cs typeface="Arial"/>
                  <a:sym typeface="Arial"/>
                </a:rPr>
                <a:t>HOSPITAL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rgbClr val="28292B"/>
                  </a:solidFill>
                  <a:latin typeface="+mj-lt"/>
                  <a:ea typeface="Arial"/>
                  <a:cs typeface="Arial"/>
                  <a:sym typeface="Arial"/>
                </a:rPr>
                <a:t>PHARMACIES</a:t>
              </a:r>
              <a:endParaRPr sz="75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12"/>
          <p:cNvGrpSpPr/>
          <p:nvPr/>
        </p:nvGrpSpPr>
        <p:grpSpPr>
          <a:xfrm>
            <a:off x="2168530" y="3273556"/>
            <a:ext cx="1331195" cy="600985"/>
            <a:chOff x="3507377" y="2745042"/>
            <a:chExt cx="1774926" cy="801313"/>
          </a:xfrm>
        </p:grpSpPr>
        <p:sp>
          <p:nvSpPr>
            <p:cNvPr id="557" name="Google Shape;557;p12"/>
            <p:cNvSpPr/>
            <p:nvPr/>
          </p:nvSpPr>
          <p:spPr>
            <a:xfrm>
              <a:off x="3507377" y="2745042"/>
              <a:ext cx="801313" cy="801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3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8" name="Google Shape;55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95200" y="3067932"/>
              <a:ext cx="435077" cy="4350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59" name="Google Shape;559;p12"/>
            <p:cNvSpPr txBox="1"/>
            <p:nvPr/>
          </p:nvSpPr>
          <p:spPr>
            <a:xfrm>
              <a:off x="4118099" y="2835397"/>
              <a:ext cx="1164204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AGGREGATED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NUMBERS TO</a:t>
              </a:r>
              <a:b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RULES ENGINE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12"/>
          <p:cNvSpPr/>
          <p:nvPr/>
        </p:nvSpPr>
        <p:spPr>
          <a:xfrm>
            <a:off x="6532392" y="4671529"/>
            <a:ext cx="2141775" cy="2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(Probably not needed)</a:t>
            </a:r>
            <a:endParaRPr lang="en-US" sz="105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12"/>
          <p:cNvCxnSpPr/>
          <p:nvPr/>
        </p:nvCxnSpPr>
        <p:spPr>
          <a:xfrm rot="5400000" flipH="1">
            <a:off x="3920026" y="2778685"/>
            <a:ext cx="384606" cy="419597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dash"/>
            <a:bevel/>
            <a:headEnd type="none" w="sm" len="sm"/>
            <a:tailEnd type="triangle" w="med" len="med"/>
          </a:ln>
        </p:spPr>
      </p:cxnSp>
      <p:cxnSp>
        <p:nvCxnSpPr>
          <p:cNvPr id="562" name="Google Shape;562;p12"/>
          <p:cNvCxnSpPr/>
          <p:nvPr/>
        </p:nvCxnSpPr>
        <p:spPr>
          <a:xfrm rot="5400000" flipH="1">
            <a:off x="5197639" y="2299440"/>
            <a:ext cx="422537" cy="1459508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dash"/>
            <a:bevel/>
            <a:headEnd type="none" w="sm" len="sm"/>
            <a:tailEnd type="triangle" w="med" len="med"/>
          </a:ln>
        </p:spPr>
      </p:cxnSp>
      <p:sp>
        <p:nvSpPr>
          <p:cNvPr id="563" name="Google Shape;563;p12"/>
          <p:cNvSpPr/>
          <p:nvPr/>
        </p:nvSpPr>
        <p:spPr>
          <a:xfrm>
            <a:off x="3554922" y="2158560"/>
            <a:ext cx="600985" cy="60098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12"/>
          <p:cNvCxnSpPr/>
          <p:nvPr/>
        </p:nvCxnSpPr>
        <p:spPr>
          <a:xfrm rot="-5400000">
            <a:off x="1736420" y="3768056"/>
            <a:ext cx="464928" cy="262876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solid"/>
            <a:bevel/>
            <a:headEnd type="none" w="sm" len="sm"/>
            <a:tailEnd type="triangle" w="med" len="med"/>
          </a:ln>
        </p:spPr>
      </p:cxnSp>
      <p:grpSp>
        <p:nvGrpSpPr>
          <p:cNvPr id="565" name="Google Shape;565;p12"/>
          <p:cNvGrpSpPr/>
          <p:nvPr/>
        </p:nvGrpSpPr>
        <p:grpSpPr>
          <a:xfrm>
            <a:off x="2167752" y="2138554"/>
            <a:ext cx="3738855" cy="551032"/>
            <a:chOff x="3506339" y="1231707"/>
            <a:chExt cx="4985140" cy="734710"/>
          </a:xfrm>
        </p:grpSpPr>
        <p:grpSp>
          <p:nvGrpSpPr>
            <p:cNvPr id="566" name="Google Shape;566;p12"/>
            <p:cNvGrpSpPr/>
            <p:nvPr/>
          </p:nvGrpSpPr>
          <p:grpSpPr>
            <a:xfrm>
              <a:off x="3506339" y="1231707"/>
              <a:ext cx="1994979" cy="711141"/>
              <a:chOff x="5257944" y="5460402"/>
              <a:chExt cx="1994979" cy="711141"/>
            </a:xfrm>
          </p:grpSpPr>
          <p:sp>
            <p:nvSpPr>
              <p:cNvPr id="567" name="Google Shape;567;p12"/>
              <p:cNvSpPr/>
              <p:nvPr/>
            </p:nvSpPr>
            <p:spPr>
              <a:xfrm>
                <a:off x="6524457" y="5460402"/>
                <a:ext cx="728466" cy="66224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2"/>
              <p:cNvSpPr txBox="1"/>
              <p:nvPr/>
            </p:nvSpPr>
            <p:spPr>
              <a:xfrm>
                <a:off x="5257944" y="5617545"/>
                <a:ext cx="121203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</a:pPr>
                <a:r>
                  <a:rPr lang="en-US" sz="900" dirty="0">
                    <a:solidFill>
                      <a:schemeClr val="accent2"/>
                    </a:solidFill>
                    <a:latin typeface="+mj-lt"/>
                    <a:ea typeface="Arial"/>
                    <a:cs typeface="Arial"/>
                    <a:sym typeface="Arial"/>
                  </a:rPr>
                  <a:t>+</a:t>
                </a:r>
                <a:endParaRPr sz="1050" dirty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  <a:p>
                <a:pPr algn="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</a:pPr>
                <a:r>
                  <a:rPr lang="en-US" sz="9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ARTIFICIAL</a:t>
                </a:r>
                <a:endParaRPr sz="1050" dirty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  <a:p>
                <a:pPr algn="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</a:pPr>
                <a:r>
                  <a:rPr lang="en-US" sz="9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INTELLIGENCE</a:t>
                </a:r>
                <a:endParaRPr sz="1050" dirty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9" name="Google Shape;569;p1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588573" y="5592664"/>
                <a:ext cx="548797" cy="548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</p:grpSp>
        <p:sp>
          <p:nvSpPr>
            <p:cNvPr id="570" name="Google Shape;570;p12"/>
            <p:cNvSpPr txBox="1"/>
            <p:nvPr/>
          </p:nvSpPr>
          <p:spPr>
            <a:xfrm>
              <a:off x="6181488" y="1412419"/>
              <a:ext cx="230999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90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10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9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NATIONAL SHORTAGE </a:t>
              </a:r>
              <a:br>
                <a:rPr lang="et-EE" sz="9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9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ALERT SYSTEM</a:t>
              </a:r>
              <a:endParaRPr sz="10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1" name="Google Shape;571;p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81711" y="1291077"/>
              <a:ext cx="617397" cy="6173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cxnSp>
        <p:nvCxnSpPr>
          <p:cNvPr id="572" name="Google Shape;572;p12"/>
          <p:cNvCxnSpPr/>
          <p:nvPr/>
        </p:nvCxnSpPr>
        <p:spPr>
          <a:xfrm rot="-5400000">
            <a:off x="2642235" y="2514473"/>
            <a:ext cx="456219" cy="1038935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dash"/>
            <a:bevel/>
            <a:headEnd type="none" w="sm" len="sm"/>
            <a:tailEnd type="triangle" w="med" len="med"/>
          </a:ln>
        </p:spPr>
      </p:cxnSp>
      <p:cxnSp>
        <p:nvCxnSpPr>
          <p:cNvPr id="573" name="Google Shape;573;p12"/>
          <p:cNvCxnSpPr/>
          <p:nvPr/>
        </p:nvCxnSpPr>
        <p:spPr>
          <a:xfrm rot="10800000" flipH="1">
            <a:off x="2246324" y="2988483"/>
            <a:ext cx="3936272" cy="4852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dot"/>
            <a:bevel/>
            <a:headEnd type="none" w="sm" len="sm"/>
            <a:tailEnd type="none" w="sm" len="sm"/>
          </a:ln>
        </p:spPr>
      </p:cxnSp>
      <p:sp>
        <p:nvSpPr>
          <p:cNvPr id="574" name="Google Shape;574;p12"/>
          <p:cNvSpPr txBox="1"/>
          <p:nvPr/>
        </p:nvSpPr>
        <p:spPr>
          <a:xfrm>
            <a:off x="199662" y="2851630"/>
            <a:ext cx="1752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9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Stepwise alerting and reporting of numbers</a:t>
            </a:r>
            <a:r>
              <a:rPr lang="et-EE" sz="9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9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according to protocol</a:t>
            </a:r>
            <a:endParaRPr lang="en-US" sz="105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12"/>
          <p:cNvGrpSpPr/>
          <p:nvPr/>
        </p:nvGrpSpPr>
        <p:grpSpPr>
          <a:xfrm>
            <a:off x="1136615" y="4150030"/>
            <a:ext cx="1419193" cy="331004"/>
            <a:chOff x="1942841" y="3906887"/>
            <a:chExt cx="1892257" cy="441339"/>
          </a:xfrm>
        </p:grpSpPr>
        <p:cxnSp>
          <p:nvCxnSpPr>
            <p:cNvPr id="576" name="Google Shape;576;p12"/>
            <p:cNvCxnSpPr/>
            <p:nvPr/>
          </p:nvCxnSpPr>
          <p:spPr>
            <a:xfrm rot="10800000" flipH="1">
              <a:off x="1970016" y="4330608"/>
              <a:ext cx="1861811" cy="17618"/>
            </a:xfrm>
            <a:prstGeom prst="straightConnector1">
              <a:avLst/>
            </a:prstGeom>
            <a:noFill/>
            <a:ln w="25400" cap="flat" cmpd="sng">
              <a:solidFill>
                <a:srgbClr val="323237"/>
              </a:solidFill>
              <a:prstDash val="dot"/>
              <a:bevel/>
              <a:headEnd type="none" w="sm" len="sm"/>
              <a:tailEnd type="none" w="sm" len="sm"/>
            </a:ln>
          </p:spPr>
        </p:cxnSp>
        <p:sp>
          <p:nvSpPr>
            <p:cNvPr id="577" name="Google Shape;577;p12"/>
            <p:cNvSpPr/>
            <p:nvPr/>
          </p:nvSpPr>
          <p:spPr>
            <a:xfrm rot="5400000" flipH="1">
              <a:off x="2500313" y="3906901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2"/>
            <p:cNvSpPr/>
            <p:nvPr/>
          </p:nvSpPr>
          <p:spPr>
            <a:xfrm rot="5400000" flipH="1">
              <a:off x="3064110" y="3906901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2"/>
            <p:cNvSpPr/>
            <p:nvPr/>
          </p:nvSpPr>
          <p:spPr>
            <a:xfrm rot="5400000" flipH="1">
              <a:off x="3627635" y="3933459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2"/>
            <p:cNvSpPr/>
            <p:nvPr/>
          </p:nvSpPr>
          <p:spPr>
            <a:xfrm rot="5400000" flipH="1">
              <a:off x="1942828" y="3914622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1" name="Google Shape;581;p12"/>
            <p:cNvCxnSpPr/>
            <p:nvPr/>
          </p:nvCxnSpPr>
          <p:spPr>
            <a:xfrm>
              <a:off x="2132175" y="401062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82" name="Google Shape;582;p12"/>
            <p:cNvCxnSpPr/>
            <p:nvPr/>
          </p:nvCxnSpPr>
          <p:spPr>
            <a:xfrm>
              <a:off x="2708856" y="4008237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83" name="Google Shape;583;p12"/>
            <p:cNvCxnSpPr/>
            <p:nvPr/>
          </p:nvCxnSpPr>
          <p:spPr>
            <a:xfrm>
              <a:off x="3271573" y="401169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584" name="Google Shape;584;p12"/>
          <p:cNvGrpSpPr/>
          <p:nvPr/>
        </p:nvGrpSpPr>
        <p:grpSpPr>
          <a:xfrm>
            <a:off x="4004765" y="3266893"/>
            <a:ext cx="1314313" cy="600985"/>
            <a:chOff x="3507377" y="2745042"/>
            <a:chExt cx="1752417" cy="801313"/>
          </a:xfrm>
        </p:grpSpPr>
        <p:sp>
          <p:nvSpPr>
            <p:cNvPr id="585" name="Google Shape;585;p12"/>
            <p:cNvSpPr/>
            <p:nvPr/>
          </p:nvSpPr>
          <p:spPr>
            <a:xfrm>
              <a:off x="3507377" y="2745042"/>
              <a:ext cx="801313" cy="801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3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95200" y="3067932"/>
              <a:ext cx="435077" cy="4350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87" name="Google Shape;587;p12"/>
            <p:cNvSpPr txBox="1"/>
            <p:nvPr/>
          </p:nvSpPr>
          <p:spPr>
            <a:xfrm>
              <a:off x="4118100" y="2835397"/>
              <a:ext cx="1141694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AGGREGATED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NUMBERS TO</a:t>
              </a:r>
              <a:b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RULES ENGINE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2"/>
          <p:cNvGrpSpPr/>
          <p:nvPr/>
        </p:nvGrpSpPr>
        <p:grpSpPr>
          <a:xfrm>
            <a:off x="5750713" y="3254148"/>
            <a:ext cx="1417388" cy="600985"/>
            <a:chOff x="3507377" y="2745042"/>
            <a:chExt cx="1889851" cy="801313"/>
          </a:xfrm>
        </p:grpSpPr>
        <p:sp>
          <p:nvSpPr>
            <p:cNvPr id="589" name="Google Shape;589;p12"/>
            <p:cNvSpPr/>
            <p:nvPr/>
          </p:nvSpPr>
          <p:spPr>
            <a:xfrm>
              <a:off x="3507377" y="2745042"/>
              <a:ext cx="801313" cy="801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3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0" name="Google Shape;590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95200" y="3067932"/>
              <a:ext cx="435077" cy="4350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91" name="Google Shape;591;p12"/>
            <p:cNvSpPr txBox="1"/>
            <p:nvPr/>
          </p:nvSpPr>
          <p:spPr>
            <a:xfrm>
              <a:off x="4118098" y="2835397"/>
              <a:ext cx="127913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accent2"/>
                  </a:solidFill>
                  <a:latin typeface="+mj-lt"/>
                  <a:ea typeface="Arial"/>
                  <a:cs typeface="Arial"/>
                  <a:sym typeface="Arial"/>
                </a:rPr>
                <a:t>+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AGGREGATED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NUMBERS TO</a:t>
              </a:r>
              <a:b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75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RULES ENGINE</a:t>
              </a:r>
              <a:endParaRPr sz="75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2"/>
          <p:cNvGrpSpPr/>
          <p:nvPr/>
        </p:nvGrpSpPr>
        <p:grpSpPr>
          <a:xfrm>
            <a:off x="2965047" y="4150030"/>
            <a:ext cx="1419193" cy="331004"/>
            <a:chOff x="1942841" y="3906887"/>
            <a:chExt cx="1892257" cy="441339"/>
          </a:xfrm>
        </p:grpSpPr>
        <p:cxnSp>
          <p:nvCxnSpPr>
            <p:cNvPr id="593" name="Google Shape;593;p12"/>
            <p:cNvCxnSpPr/>
            <p:nvPr/>
          </p:nvCxnSpPr>
          <p:spPr>
            <a:xfrm rot="10800000" flipH="1">
              <a:off x="1970016" y="4330608"/>
              <a:ext cx="1861811" cy="17618"/>
            </a:xfrm>
            <a:prstGeom prst="straightConnector1">
              <a:avLst/>
            </a:prstGeom>
            <a:noFill/>
            <a:ln w="25400" cap="flat" cmpd="sng">
              <a:solidFill>
                <a:srgbClr val="323237"/>
              </a:solidFill>
              <a:prstDash val="dot"/>
              <a:bevel/>
              <a:headEnd type="none" w="sm" len="sm"/>
              <a:tailEnd type="none" w="sm" len="sm"/>
            </a:ln>
          </p:spPr>
        </p:cxnSp>
        <p:sp>
          <p:nvSpPr>
            <p:cNvPr id="594" name="Google Shape;594;p12"/>
            <p:cNvSpPr/>
            <p:nvPr/>
          </p:nvSpPr>
          <p:spPr>
            <a:xfrm rot="5400000" flipH="1">
              <a:off x="2500313" y="3906901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2"/>
            <p:cNvSpPr/>
            <p:nvPr/>
          </p:nvSpPr>
          <p:spPr>
            <a:xfrm rot="5400000" flipH="1">
              <a:off x="3064110" y="3906901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 rot="5400000" flipH="1">
              <a:off x="3627635" y="3933459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 rot="5400000" flipH="1">
              <a:off x="1942828" y="3914622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8" name="Google Shape;598;p12"/>
            <p:cNvCxnSpPr/>
            <p:nvPr/>
          </p:nvCxnSpPr>
          <p:spPr>
            <a:xfrm>
              <a:off x="2132175" y="401062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99" name="Google Shape;599;p12"/>
            <p:cNvCxnSpPr/>
            <p:nvPr/>
          </p:nvCxnSpPr>
          <p:spPr>
            <a:xfrm>
              <a:off x="2708856" y="4008237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00" name="Google Shape;600;p12"/>
            <p:cNvCxnSpPr/>
            <p:nvPr/>
          </p:nvCxnSpPr>
          <p:spPr>
            <a:xfrm>
              <a:off x="3271573" y="401169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cxnSp>
        <p:nvCxnSpPr>
          <p:cNvPr id="601" name="Google Shape;601;p12"/>
          <p:cNvCxnSpPr/>
          <p:nvPr/>
        </p:nvCxnSpPr>
        <p:spPr>
          <a:xfrm rot="-5400000">
            <a:off x="3574997" y="3743103"/>
            <a:ext cx="464928" cy="262876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solid"/>
            <a:bevel/>
            <a:headEnd type="none" w="sm" len="sm"/>
            <a:tailEnd type="triangle" w="med" len="med"/>
          </a:ln>
        </p:spPr>
      </p:cxnSp>
      <p:grpSp>
        <p:nvGrpSpPr>
          <p:cNvPr id="602" name="Google Shape;602;p12"/>
          <p:cNvGrpSpPr/>
          <p:nvPr/>
        </p:nvGrpSpPr>
        <p:grpSpPr>
          <a:xfrm>
            <a:off x="4780207" y="4148509"/>
            <a:ext cx="1419193" cy="331004"/>
            <a:chOff x="1942841" y="3906887"/>
            <a:chExt cx="1892257" cy="441339"/>
          </a:xfrm>
        </p:grpSpPr>
        <p:cxnSp>
          <p:nvCxnSpPr>
            <p:cNvPr id="603" name="Google Shape;603;p12"/>
            <p:cNvCxnSpPr/>
            <p:nvPr/>
          </p:nvCxnSpPr>
          <p:spPr>
            <a:xfrm rot="10800000" flipH="1">
              <a:off x="1970016" y="4330608"/>
              <a:ext cx="1861811" cy="17618"/>
            </a:xfrm>
            <a:prstGeom prst="straightConnector1">
              <a:avLst/>
            </a:prstGeom>
            <a:noFill/>
            <a:ln w="25400" cap="flat" cmpd="sng">
              <a:solidFill>
                <a:srgbClr val="323237"/>
              </a:solidFill>
              <a:prstDash val="dot"/>
              <a:bevel/>
              <a:headEnd type="none" w="sm" len="sm"/>
              <a:tailEnd type="none" w="sm" len="sm"/>
            </a:ln>
          </p:spPr>
        </p:cxnSp>
        <p:sp>
          <p:nvSpPr>
            <p:cNvPr id="604" name="Google Shape;604;p12"/>
            <p:cNvSpPr/>
            <p:nvPr/>
          </p:nvSpPr>
          <p:spPr>
            <a:xfrm rot="5400000" flipH="1">
              <a:off x="2500313" y="3906901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 rot="5400000" flipH="1">
              <a:off x="3064110" y="3906901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 rot="5400000" flipH="1">
              <a:off x="3627635" y="3933459"/>
              <a:ext cx="207477" cy="207449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 rot="5400000" flipH="1">
              <a:off x="1942828" y="3914622"/>
              <a:ext cx="207477" cy="20745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1125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8" name="Google Shape;608;p12"/>
            <p:cNvCxnSpPr/>
            <p:nvPr/>
          </p:nvCxnSpPr>
          <p:spPr>
            <a:xfrm>
              <a:off x="2132175" y="401062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09" name="Google Shape;609;p12"/>
            <p:cNvCxnSpPr/>
            <p:nvPr/>
          </p:nvCxnSpPr>
          <p:spPr>
            <a:xfrm>
              <a:off x="2708856" y="4008237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10" name="Google Shape;610;p12"/>
            <p:cNvCxnSpPr/>
            <p:nvPr/>
          </p:nvCxnSpPr>
          <p:spPr>
            <a:xfrm>
              <a:off x="3271573" y="4011696"/>
              <a:ext cx="3552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cxnSp>
        <p:nvCxnSpPr>
          <p:cNvPr id="611" name="Google Shape;611;p12"/>
          <p:cNvCxnSpPr/>
          <p:nvPr/>
        </p:nvCxnSpPr>
        <p:spPr>
          <a:xfrm rot="-5400000">
            <a:off x="5372561" y="3766402"/>
            <a:ext cx="464928" cy="262876"/>
          </a:xfrm>
          <a:prstGeom prst="straightConnector1">
            <a:avLst/>
          </a:prstGeom>
          <a:noFill/>
          <a:ln w="25400" cap="flat" cmpd="sng">
            <a:solidFill>
              <a:srgbClr val="323237"/>
            </a:solidFill>
            <a:prstDash val="solid"/>
            <a:bevel/>
            <a:headEnd type="none" w="sm" len="sm"/>
            <a:tailEnd type="triangle" w="med" len="med"/>
          </a:ln>
        </p:spPr>
      </p:cxnSp>
      <p:sp>
        <p:nvSpPr>
          <p:cNvPr id="612" name="Google Shape;612;p12"/>
          <p:cNvSpPr txBox="1"/>
          <p:nvPr/>
        </p:nvSpPr>
        <p:spPr>
          <a:xfrm>
            <a:off x="7060675" y="2264265"/>
            <a:ext cx="173249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All information generated and shared </a:t>
            </a:r>
            <a:r>
              <a:rPr lang="et-EE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re hashed into signatures and </a:t>
            </a:r>
            <a:r>
              <a:rPr lang="en-US" sz="9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hashe</a:t>
            </a:r>
            <a:r>
              <a:rPr lang="et-EE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t-EE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</a:t>
            </a:r>
            <a:r>
              <a:rPr lang="en-US" sz="9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ut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on blockchain</a:t>
            </a:r>
            <a:endParaRPr lang="en-US" sz="105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12"/>
          <p:cNvGrpSpPr/>
          <p:nvPr/>
        </p:nvGrpSpPr>
        <p:grpSpPr>
          <a:xfrm>
            <a:off x="2055370" y="5559840"/>
            <a:ext cx="255356" cy="276941"/>
            <a:chOff x="3005430" y="5073042"/>
            <a:chExt cx="697255" cy="697260"/>
          </a:xfrm>
        </p:grpSpPr>
        <p:pic>
          <p:nvPicPr>
            <p:cNvPr id="614" name="Google Shape;614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6" name="Google Shape;616;p12"/>
          <p:cNvGrpSpPr/>
          <p:nvPr/>
        </p:nvGrpSpPr>
        <p:grpSpPr>
          <a:xfrm>
            <a:off x="3838581" y="5526295"/>
            <a:ext cx="255356" cy="276941"/>
            <a:chOff x="3005430" y="5073042"/>
            <a:chExt cx="697255" cy="697260"/>
          </a:xfrm>
        </p:grpSpPr>
        <p:pic>
          <p:nvPicPr>
            <p:cNvPr id="617" name="Google Shape;617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9" name="Google Shape;619;p12"/>
          <p:cNvGrpSpPr/>
          <p:nvPr/>
        </p:nvGrpSpPr>
        <p:grpSpPr>
          <a:xfrm>
            <a:off x="5623035" y="5501566"/>
            <a:ext cx="255356" cy="276941"/>
            <a:chOff x="3005430" y="5073042"/>
            <a:chExt cx="697255" cy="697260"/>
          </a:xfrm>
        </p:grpSpPr>
        <p:pic>
          <p:nvPicPr>
            <p:cNvPr id="620" name="Google Shape;620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2" name="Google Shape;622;p12"/>
          <p:cNvGrpSpPr/>
          <p:nvPr/>
        </p:nvGrpSpPr>
        <p:grpSpPr>
          <a:xfrm>
            <a:off x="7504317" y="5489834"/>
            <a:ext cx="255356" cy="276941"/>
            <a:chOff x="3005430" y="5073042"/>
            <a:chExt cx="697255" cy="697260"/>
          </a:xfrm>
        </p:grpSpPr>
        <p:pic>
          <p:nvPicPr>
            <p:cNvPr id="623" name="Google Shape;623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5" name="Google Shape;625;p12"/>
          <p:cNvGrpSpPr/>
          <p:nvPr/>
        </p:nvGrpSpPr>
        <p:grpSpPr>
          <a:xfrm rot="10800000" flipH="1">
            <a:off x="7868970" y="2702312"/>
            <a:ext cx="990854" cy="234549"/>
            <a:chOff x="6915578" y="556674"/>
            <a:chExt cx="2726690" cy="645447"/>
          </a:xfrm>
        </p:grpSpPr>
        <p:grpSp>
          <p:nvGrpSpPr>
            <p:cNvPr id="626" name="Google Shape;626;p12"/>
            <p:cNvGrpSpPr/>
            <p:nvPr/>
          </p:nvGrpSpPr>
          <p:grpSpPr>
            <a:xfrm>
              <a:off x="7550759" y="556674"/>
              <a:ext cx="822560" cy="645447"/>
              <a:chOff x="19181375" y="1439675"/>
              <a:chExt cx="2202170" cy="1728000"/>
            </a:xfrm>
          </p:grpSpPr>
          <p:sp>
            <p:nvSpPr>
              <p:cNvPr id="627" name="Google Shape;627;p12"/>
              <p:cNvSpPr/>
              <p:nvPr/>
            </p:nvSpPr>
            <p:spPr>
              <a:xfrm>
                <a:off x="19181375" y="1439675"/>
                <a:ext cx="2202170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2202170" h="1728000" extrusionOk="0">
                    <a:moveTo>
                      <a:pt x="0" y="0"/>
                    </a:moveTo>
                    <a:lnTo>
                      <a:pt x="1698170" y="0"/>
                    </a:lnTo>
                    <a:lnTo>
                      <a:pt x="1698170" y="6180"/>
                    </a:lnTo>
                    <a:lnTo>
                      <a:pt x="1699200" y="0"/>
                    </a:lnTo>
                    <a:lnTo>
                      <a:pt x="1808482" y="655691"/>
                    </a:lnTo>
                    <a:lnTo>
                      <a:pt x="1809274" y="655038"/>
                    </a:lnTo>
                    <a:cubicBezTo>
                      <a:pt x="1849494" y="627866"/>
                      <a:pt x="1897980" y="612000"/>
                      <a:pt x="1950170" y="612000"/>
                    </a:cubicBezTo>
                    <a:cubicBezTo>
                      <a:pt x="2089346" y="612000"/>
                      <a:pt x="2202170" y="724824"/>
                      <a:pt x="2202170" y="864000"/>
                    </a:cubicBezTo>
                    <a:cubicBezTo>
                      <a:pt x="2202170" y="1003176"/>
                      <a:pt x="2089346" y="1116000"/>
                      <a:pt x="1950170" y="1116000"/>
                    </a:cubicBezTo>
                    <a:cubicBezTo>
                      <a:pt x="1897980" y="1116000"/>
                      <a:pt x="1849494" y="1100134"/>
                      <a:pt x="1809274" y="1072963"/>
                    </a:cubicBezTo>
                    <a:lnTo>
                      <a:pt x="1808482" y="1072309"/>
                    </a:lnTo>
                    <a:lnTo>
                      <a:pt x="1699200" y="1728000"/>
                    </a:lnTo>
                    <a:lnTo>
                      <a:pt x="1698170" y="1721820"/>
                    </a:lnTo>
                    <a:lnTo>
                      <a:pt x="1698170" y="1728000"/>
                    </a:lnTo>
                    <a:lnTo>
                      <a:pt x="0" y="1728000"/>
                    </a:lnTo>
                    <a:lnTo>
                      <a:pt x="109406" y="1071562"/>
                    </a:lnTo>
                    <a:lnTo>
                      <a:pt x="111104" y="1072963"/>
                    </a:lnTo>
                    <a:cubicBezTo>
                      <a:pt x="151324" y="1100134"/>
                      <a:pt x="199808" y="1116000"/>
                      <a:pt x="252000" y="1116000"/>
                    </a:cubicBezTo>
                    <a:cubicBezTo>
                      <a:pt x="391176" y="1116000"/>
                      <a:pt x="504000" y="1003176"/>
                      <a:pt x="504000" y="864000"/>
                    </a:cubicBezTo>
                    <a:cubicBezTo>
                      <a:pt x="504000" y="724824"/>
                      <a:pt x="391176" y="612000"/>
                      <a:pt x="252000" y="612000"/>
                    </a:cubicBezTo>
                    <a:cubicBezTo>
                      <a:pt x="199808" y="612000"/>
                      <a:pt x="151324" y="627866"/>
                      <a:pt x="111104" y="655038"/>
                    </a:cubicBezTo>
                    <a:lnTo>
                      <a:pt x="109406" y="65643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</a:pPr>
                <a:endParaRPr sz="270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" name="Google Shape;628;p12"/>
              <p:cNvGrpSpPr/>
              <p:nvPr/>
            </p:nvGrpSpPr>
            <p:grpSpPr>
              <a:xfrm>
                <a:off x="19882409" y="1948075"/>
                <a:ext cx="800100" cy="711200"/>
                <a:chOff x="19860581" y="2160770"/>
                <a:chExt cx="800100" cy="711200"/>
              </a:xfrm>
            </p:grpSpPr>
            <p:sp>
              <p:nvSpPr>
                <p:cNvPr id="629" name="Google Shape;629;p12"/>
                <p:cNvSpPr/>
                <p:nvPr/>
              </p:nvSpPr>
              <p:spPr>
                <a:xfrm>
                  <a:off x="20127281" y="21607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2"/>
                <p:cNvSpPr/>
                <p:nvPr/>
              </p:nvSpPr>
              <p:spPr>
                <a:xfrm>
                  <a:off x="198605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2"/>
                <p:cNvSpPr/>
                <p:nvPr/>
              </p:nvSpPr>
              <p:spPr>
                <a:xfrm>
                  <a:off x="203939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32" name="Google Shape;632;p12"/>
                <p:cNvCxnSpPr/>
                <p:nvPr/>
              </p:nvCxnSpPr>
              <p:spPr>
                <a:xfrm>
                  <a:off x="2032960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3" name="Google Shape;633;p12"/>
                <p:cNvCxnSpPr/>
                <p:nvPr/>
              </p:nvCxnSpPr>
              <p:spPr>
                <a:xfrm flipH="1">
                  <a:off x="2006925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34" name="Google Shape;634;p12"/>
            <p:cNvGrpSpPr/>
            <p:nvPr/>
          </p:nvGrpSpPr>
          <p:grpSpPr>
            <a:xfrm>
              <a:off x="8185233" y="556674"/>
              <a:ext cx="822560" cy="645447"/>
              <a:chOff x="20880000" y="1439675"/>
              <a:chExt cx="2202170" cy="1728000"/>
            </a:xfrm>
          </p:grpSpPr>
          <p:sp>
            <p:nvSpPr>
              <p:cNvPr id="635" name="Google Shape;635;p12"/>
              <p:cNvSpPr/>
              <p:nvPr/>
            </p:nvSpPr>
            <p:spPr>
              <a:xfrm>
                <a:off x="20880000" y="1439675"/>
                <a:ext cx="2202170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2202170" h="1728000" extrusionOk="0">
                    <a:moveTo>
                      <a:pt x="0" y="0"/>
                    </a:moveTo>
                    <a:lnTo>
                      <a:pt x="1698170" y="0"/>
                    </a:lnTo>
                    <a:lnTo>
                      <a:pt x="1698170" y="6180"/>
                    </a:lnTo>
                    <a:lnTo>
                      <a:pt x="1699200" y="0"/>
                    </a:lnTo>
                    <a:lnTo>
                      <a:pt x="1808482" y="655691"/>
                    </a:lnTo>
                    <a:lnTo>
                      <a:pt x="1809274" y="655038"/>
                    </a:lnTo>
                    <a:cubicBezTo>
                      <a:pt x="1849494" y="627866"/>
                      <a:pt x="1897980" y="612000"/>
                      <a:pt x="1950170" y="612000"/>
                    </a:cubicBezTo>
                    <a:cubicBezTo>
                      <a:pt x="2089346" y="612000"/>
                      <a:pt x="2202170" y="724824"/>
                      <a:pt x="2202170" y="864000"/>
                    </a:cubicBezTo>
                    <a:cubicBezTo>
                      <a:pt x="2202170" y="1003176"/>
                      <a:pt x="2089346" y="1116000"/>
                      <a:pt x="1950170" y="1116000"/>
                    </a:cubicBezTo>
                    <a:cubicBezTo>
                      <a:pt x="1897980" y="1116000"/>
                      <a:pt x="1849494" y="1100134"/>
                      <a:pt x="1809274" y="1072963"/>
                    </a:cubicBezTo>
                    <a:lnTo>
                      <a:pt x="1808482" y="1072309"/>
                    </a:lnTo>
                    <a:lnTo>
                      <a:pt x="1699200" y="1728000"/>
                    </a:lnTo>
                    <a:lnTo>
                      <a:pt x="1698170" y="1721820"/>
                    </a:lnTo>
                    <a:lnTo>
                      <a:pt x="1698170" y="1728000"/>
                    </a:lnTo>
                    <a:lnTo>
                      <a:pt x="0" y="1728000"/>
                    </a:lnTo>
                    <a:lnTo>
                      <a:pt x="109406" y="1071562"/>
                    </a:lnTo>
                    <a:lnTo>
                      <a:pt x="111104" y="1072963"/>
                    </a:lnTo>
                    <a:cubicBezTo>
                      <a:pt x="151324" y="1100134"/>
                      <a:pt x="199808" y="1116000"/>
                      <a:pt x="252000" y="1116000"/>
                    </a:cubicBezTo>
                    <a:cubicBezTo>
                      <a:pt x="391176" y="1116000"/>
                      <a:pt x="504000" y="1003176"/>
                      <a:pt x="504000" y="864000"/>
                    </a:cubicBezTo>
                    <a:cubicBezTo>
                      <a:pt x="504000" y="724824"/>
                      <a:pt x="391176" y="612000"/>
                      <a:pt x="252000" y="612000"/>
                    </a:cubicBezTo>
                    <a:cubicBezTo>
                      <a:pt x="199808" y="612000"/>
                      <a:pt x="151324" y="627866"/>
                      <a:pt x="111104" y="655038"/>
                    </a:cubicBezTo>
                    <a:lnTo>
                      <a:pt x="109406" y="65643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</a:pPr>
                <a:endParaRPr sz="270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6" name="Google Shape;636;p12"/>
              <p:cNvGrpSpPr/>
              <p:nvPr/>
            </p:nvGrpSpPr>
            <p:grpSpPr>
              <a:xfrm>
                <a:off x="21581034" y="1948075"/>
                <a:ext cx="800100" cy="711200"/>
                <a:chOff x="19860581" y="2160770"/>
                <a:chExt cx="800100" cy="711200"/>
              </a:xfrm>
            </p:grpSpPr>
            <p:sp>
              <p:nvSpPr>
                <p:cNvPr id="637" name="Google Shape;637;p12"/>
                <p:cNvSpPr/>
                <p:nvPr/>
              </p:nvSpPr>
              <p:spPr>
                <a:xfrm>
                  <a:off x="20127281" y="21607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12"/>
                <p:cNvSpPr/>
                <p:nvPr/>
              </p:nvSpPr>
              <p:spPr>
                <a:xfrm>
                  <a:off x="198605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12"/>
                <p:cNvSpPr/>
                <p:nvPr/>
              </p:nvSpPr>
              <p:spPr>
                <a:xfrm>
                  <a:off x="203939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40" name="Google Shape;640;p12"/>
                <p:cNvCxnSpPr/>
                <p:nvPr/>
              </p:nvCxnSpPr>
              <p:spPr>
                <a:xfrm>
                  <a:off x="2032960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" name="Google Shape;641;p12"/>
                <p:cNvCxnSpPr/>
                <p:nvPr/>
              </p:nvCxnSpPr>
              <p:spPr>
                <a:xfrm flipH="1">
                  <a:off x="2006925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42" name="Google Shape;642;p12"/>
            <p:cNvGrpSpPr/>
            <p:nvPr/>
          </p:nvGrpSpPr>
          <p:grpSpPr>
            <a:xfrm>
              <a:off x="8819708" y="556674"/>
              <a:ext cx="822560" cy="645447"/>
              <a:chOff x="22578625" y="1439675"/>
              <a:chExt cx="2202170" cy="1728000"/>
            </a:xfrm>
          </p:grpSpPr>
          <p:sp>
            <p:nvSpPr>
              <p:cNvPr id="643" name="Google Shape;643;p12"/>
              <p:cNvSpPr/>
              <p:nvPr/>
            </p:nvSpPr>
            <p:spPr>
              <a:xfrm>
                <a:off x="22578625" y="1439675"/>
                <a:ext cx="2202170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2202170" h="1728000" extrusionOk="0">
                    <a:moveTo>
                      <a:pt x="0" y="0"/>
                    </a:moveTo>
                    <a:lnTo>
                      <a:pt x="1698170" y="0"/>
                    </a:lnTo>
                    <a:lnTo>
                      <a:pt x="1698170" y="6180"/>
                    </a:lnTo>
                    <a:lnTo>
                      <a:pt x="1699200" y="0"/>
                    </a:lnTo>
                    <a:lnTo>
                      <a:pt x="1808482" y="655691"/>
                    </a:lnTo>
                    <a:lnTo>
                      <a:pt x="1809274" y="655038"/>
                    </a:lnTo>
                    <a:cubicBezTo>
                      <a:pt x="1849494" y="627866"/>
                      <a:pt x="1897980" y="612000"/>
                      <a:pt x="1950170" y="612000"/>
                    </a:cubicBezTo>
                    <a:cubicBezTo>
                      <a:pt x="2089346" y="612000"/>
                      <a:pt x="2202170" y="724824"/>
                      <a:pt x="2202170" y="864000"/>
                    </a:cubicBezTo>
                    <a:cubicBezTo>
                      <a:pt x="2202170" y="1003176"/>
                      <a:pt x="2089346" y="1116000"/>
                      <a:pt x="1950170" y="1116000"/>
                    </a:cubicBezTo>
                    <a:cubicBezTo>
                      <a:pt x="1897980" y="1116000"/>
                      <a:pt x="1849494" y="1100134"/>
                      <a:pt x="1809274" y="1072963"/>
                    </a:cubicBezTo>
                    <a:lnTo>
                      <a:pt x="1808482" y="1072309"/>
                    </a:lnTo>
                    <a:lnTo>
                      <a:pt x="1699200" y="1728000"/>
                    </a:lnTo>
                    <a:lnTo>
                      <a:pt x="1698170" y="1721820"/>
                    </a:lnTo>
                    <a:lnTo>
                      <a:pt x="1698170" y="1728000"/>
                    </a:lnTo>
                    <a:lnTo>
                      <a:pt x="0" y="1728000"/>
                    </a:lnTo>
                    <a:lnTo>
                      <a:pt x="109406" y="1071562"/>
                    </a:lnTo>
                    <a:lnTo>
                      <a:pt x="111104" y="1072963"/>
                    </a:lnTo>
                    <a:cubicBezTo>
                      <a:pt x="151324" y="1100134"/>
                      <a:pt x="199808" y="1116000"/>
                      <a:pt x="252000" y="1116000"/>
                    </a:cubicBezTo>
                    <a:cubicBezTo>
                      <a:pt x="391176" y="1116000"/>
                      <a:pt x="504000" y="1003176"/>
                      <a:pt x="504000" y="864000"/>
                    </a:cubicBezTo>
                    <a:cubicBezTo>
                      <a:pt x="504000" y="724824"/>
                      <a:pt x="391176" y="612000"/>
                      <a:pt x="252000" y="612000"/>
                    </a:cubicBezTo>
                    <a:cubicBezTo>
                      <a:pt x="199808" y="612000"/>
                      <a:pt x="151324" y="627866"/>
                      <a:pt x="111104" y="655038"/>
                    </a:cubicBezTo>
                    <a:lnTo>
                      <a:pt x="109406" y="65643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</a:pPr>
                <a:endParaRPr sz="270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4" name="Google Shape;644;p12"/>
              <p:cNvGrpSpPr/>
              <p:nvPr/>
            </p:nvGrpSpPr>
            <p:grpSpPr>
              <a:xfrm>
                <a:off x="23279659" y="1948075"/>
                <a:ext cx="800100" cy="711200"/>
                <a:chOff x="19860581" y="2160770"/>
                <a:chExt cx="800100" cy="711200"/>
              </a:xfrm>
            </p:grpSpPr>
            <p:sp>
              <p:nvSpPr>
                <p:cNvPr id="645" name="Google Shape;645;p12"/>
                <p:cNvSpPr/>
                <p:nvPr/>
              </p:nvSpPr>
              <p:spPr>
                <a:xfrm>
                  <a:off x="20127281" y="21607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2"/>
                <p:cNvSpPr/>
                <p:nvPr/>
              </p:nvSpPr>
              <p:spPr>
                <a:xfrm>
                  <a:off x="198605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2"/>
                <p:cNvSpPr/>
                <p:nvPr/>
              </p:nvSpPr>
              <p:spPr>
                <a:xfrm>
                  <a:off x="203939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48" name="Google Shape;648;p12"/>
                <p:cNvCxnSpPr/>
                <p:nvPr/>
              </p:nvCxnSpPr>
              <p:spPr>
                <a:xfrm>
                  <a:off x="2032960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" name="Google Shape;649;p12"/>
                <p:cNvCxnSpPr/>
                <p:nvPr/>
              </p:nvCxnSpPr>
              <p:spPr>
                <a:xfrm flipH="1">
                  <a:off x="2006925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50" name="Google Shape;650;p12"/>
            <p:cNvGrpSpPr/>
            <p:nvPr/>
          </p:nvGrpSpPr>
          <p:grpSpPr>
            <a:xfrm>
              <a:off x="6915578" y="556674"/>
              <a:ext cx="822560" cy="645447"/>
              <a:chOff x="19181375" y="1439675"/>
              <a:chExt cx="2202170" cy="1728000"/>
            </a:xfrm>
          </p:grpSpPr>
          <p:sp>
            <p:nvSpPr>
              <p:cNvPr id="651" name="Google Shape;651;p12"/>
              <p:cNvSpPr/>
              <p:nvPr/>
            </p:nvSpPr>
            <p:spPr>
              <a:xfrm>
                <a:off x="19181375" y="1439675"/>
                <a:ext cx="2202170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2202170" h="1728000" extrusionOk="0">
                    <a:moveTo>
                      <a:pt x="0" y="0"/>
                    </a:moveTo>
                    <a:lnTo>
                      <a:pt x="1698170" y="0"/>
                    </a:lnTo>
                    <a:lnTo>
                      <a:pt x="1698170" y="6180"/>
                    </a:lnTo>
                    <a:lnTo>
                      <a:pt x="1699200" y="0"/>
                    </a:lnTo>
                    <a:lnTo>
                      <a:pt x="1808482" y="655691"/>
                    </a:lnTo>
                    <a:lnTo>
                      <a:pt x="1809274" y="655038"/>
                    </a:lnTo>
                    <a:cubicBezTo>
                      <a:pt x="1849494" y="627866"/>
                      <a:pt x="1897980" y="612000"/>
                      <a:pt x="1950170" y="612000"/>
                    </a:cubicBezTo>
                    <a:cubicBezTo>
                      <a:pt x="2089346" y="612000"/>
                      <a:pt x="2202170" y="724824"/>
                      <a:pt x="2202170" y="864000"/>
                    </a:cubicBezTo>
                    <a:cubicBezTo>
                      <a:pt x="2202170" y="1003176"/>
                      <a:pt x="2089346" y="1116000"/>
                      <a:pt x="1950170" y="1116000"/>
                    </a:cubicBezTo>
                    <a:cubicBezTo>
                      <a:pt x="1897980" y="1116000"/>
                      <a:pt x="1849494" y="1100134"/>
                      <a:pt x="1809274" y="1072963"/>
                    </a:cubicBezTo>
                    <a:lnTo>
                      <a:pt x="1808482" y="1072309"/>
                    </a:lnTo>
                    <a:lnTo>
                      <a:pt x="1699200" y="1728000"/>
                    </a:lnTo>
                    <a:lnTo>
                      <a:pt x="1698170" y="1721820"/>
                    </a:lnTo>
                    <a:lnTo>
                      <a:pt x="1698170" y="1728000"/>
                    </a:lnTo>
                    <a:lnTo>
                      <a:pt x="0" y="1728000"/>
                    </a:lnTo>
                    <a:lnTo>
                      <a:pt x="109406" y="1071562"/>
                    </a:lnTo>
                    <a:lnTo>
                      <a:pt x="111104" y="1072963"/>
                    </a:lnTo>
                    <a:cubicBezTo>
                      <a:pt x="151324" y="1100134"/>
                      <a:pt x="199808" y="1116000"/>
                      <a:pt x="252000" y="1116000"/>
                    </a:cubicBezTo>
                    <a:cubicBezTo>
                      <a:pt x="391176" y="1116000"/>
                      <a:pt x="504000" y="1003176"/>
                      <a:pt x="504000" y="864000"/>
                    </a:cubicBezTo>
                    <a:cubicBezTo>
                      <a:pt x="504000" y="724824"/>
                      <a:pt x="391176" y="612000"/>
                      <a:pt x="252000" y="612000"/>
                    </a:cubicBezTo>
                    <a:cubicBezTo>
                      <a:pt x="199808" y="612000"/>
                      <a:pt x="151324" y="627866"/>
                      <a:pt x="111104" y="655038"/>
                    </a:cubicBezTo>
                    <a:lnTo>
                      <a:pt x="109406" y="65643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</a:pPr>
                <a:endParaRPr sz="270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2" name="Google Shape;652;p12"/>
              <p:cNvGrpSpPr/>
              <p:nvPr/>
            </p:nvGrpSpPr>
            <p:grpSpPr>
              <a:xfrm>
                <a:off x="19882409" y="1948075"/>
                <a:ext cx="800100" cy="711200"/>
                <a:chOff x="19860581" y="2160770"/>
                <a:chExt cx="800100" cy="711200"/>
              </a:xfrm>
            </p:grpSpPr>
            <p:sp>
              <p:nvSpPr>
                <p:cNvPr id="653" name="Google Shape;653;p12"/>
                <p:cNvSpPr/>
                <p:nvPr/>
              </p:nvSpPr>
              <p:spPr>
                <a:xfrm>
                  <a:off x="20127281" y="21607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2"/>
                <p:cNvSpPr/>
                <p:nvPr/>
              </p:nvSpPr>
              <p:spPr>
                <a:xfrm>
                  <a:off x="198605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12"/>
                <p:cNvSpPr/>
                <p:nvPr/>
              </p:nvSpPr>
              <p:spPr>
                <a:xfrm>
                  <a:off x="20393981" y="2605270"/>
                  <a:ext cx="266700" cy="2667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3600"/>
                  </a:pPr>
                  <a:endParaRPr sz="2700">
                    <a:solidFill>
                      <a:srgbClr val="FFFFFF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6" name="Google Shape;656;p12"/>
                <p:cNvCxnSpPr/>
                <p:nvPr/>
              </p:nvCxnSpPr>
              <p:spPr>
                <a:xfrm>
                  <a:off x="2032960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" name="Google Shape;657;p12"/>
                <p:cNvCxnSpPr/>
                <p:nvPr/>
              </p:nvCxnSpPr>
              <p:spPr>
                <a:xfrm flipH="1">
                  <a:off x="20069256" y="2404288"/>
                  <a:ext cx="122400" cy="21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658" name="Google Shape;658;p12"/>
          <p:cNvGrpSpPr/>
          <p:nvPr/>
        </p:nvGrpSpPr>
        <p:grpSpPr>
          <a:xfrm>
            <a:off x="2910368" y="3090181"/>
            <a:ext cx="255356" cy="276941"/>
            <a:chOff x="3005430" y="5073042"/>
            <a:chExt cx="697255" cy="697260"/>
          </a:xfrm>
        </p:grpSpPr>
        <p:pic>
          <p:nvPicPr>
            <p:cNvPr id="659" name="Google Shape;659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1" name="Google Shape;661;p12"/>
          <p:cNvGrpSpPr/>
          <p:nvPr/>
        </p:nvGrpSpPr>
        <p:grpSpPr>
          <a:xfrm>
            <a:off x="3918758" y="3067768"/>
            <a:ext cx="255356" cy="276941"/>
            <a:chOff x="3005430" y="5073042"/>
            <a:chExt cx="697255" cy="697260"/>
          </a:xfrm>
        </p:grpSpPr>
        <p:pic>
          <p:nvPicPr>
            <p:cNvPr id="662" name="Google Shape;662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4" name="Google Shape;664;p12"/>
          <p:cNvGrpSpPr/>
          <p:nvPr/>
        </p:nvGrpSpPr>
        <p:grpSpPr>
          <a:xfrm>
            <a:off x="5245865" y="3078921"/>
            <a:ext cx="255356" cy="276941"/>
            <a:chOff x="3005430" y="5073042"/>
            <a:chExt cx="697255" cy="697260"/>
          </a:xfrm>
        </p:grpSpPr>
        <p:pic>
          <p:nvPicPr>
            <p:cNvPr id="665" name="Google Shape;665;p12" descr="file.pdf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05430" y="5073042"/>
              <a:ext cx="6350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12" descr="guardtime-badge.pdf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42685" y="541030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7" name="Google Shape;667;p12"/>
          <p:cNvSpPr txBox="1">
            <a:spLocks noGrp="1"/>
          </p:cNvSpPr>
          <p:nvPr>
            <p:ph type="title"/>
          </p:nvPr>
        </p:nvSpPr>
        <p:spPr>
          <a:xfrm>
            <a:off x="440100" y="1270350"/>
            <a:ext cx="7869475" cy="6991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SzPts val="2800"/>
            </a:pPr>
            <a:r>
              <a:rPr lang="en-US" dirty="0">
                <a:solidFill>
                  <a:schemeClr val="dk1"/>
                </a:solidFill>
              </a:rPr>
              <a:t>AGGREGATION OF INVENTORY NUMBERS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- AND COMPARING AGAINST ALERT LEVELS</a:t>
            </a:r>
            <a:endParaRPr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1C9CFB-041E-4E3A-99EB-90BBD1F70348}"/>
              </a:ext>
            </a:extLst>
          </p:cNvPr>
          <p:cNvGrpSpPr/>
          <p:nvPr/>
        </p:nvGrpSpPr>
        <p:grpSpPr>
          <a:xfrm>
            <a:off x="6707982" y="44624"/>
            <a:ext cx="2436019" cy="1210606"/>
            <a:chOff x="8943975" y="272987"/>
            <a:chExt cx="3248025" cy="1614141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AC2E2B1E-EFAA-4122-BF90-4F3BBB74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43975" y="272987"/>
              <a:ext cx="3248025" cy="771525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5799DA27-4CAF-4CD6-B07A-79E739FA6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90542" y="887003"/>
              <a:ext cx="2790825" cy="1000125"/>
            </a:xfrm>
            <a:prstGeom prst="rect">
              <a:avLst/>
            </a:prstGeom>
          </p:spPr>
        </p:pic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4603F51-A973-408C-9265-86C980768DED}"/>
              </a:ext>
            </a:extLst>
          </p:cNvPr>
          <p:cNvSpPr txBox="1"/>
          <p:nvPr/>
        </p:nvSpPr>
        <p:spPr>
          <a:xfrm>
            <a:off x="-24959" y="-11016"/>
            <a:ext cx="409290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i="1" dirty="0"/>
              <a:t>Exempel på initiativ inom området för att identifiera risker för bristsituationer och/eller hantera potentiella brister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B4E2E-DC7B-1F4F-A1B6-43ACBBDC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vi göra inom </a:t>
            </a:r>
            <a:r>
              <a:rPr lang="sv-SE" dirty="0" err="1"/>
              <a:t>ePed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3F4BDF-3DB8-034F-945B-0F38DDD2F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Hjälpas åt, vi har ett nationellt nätverk</a:t>
            </a:r>
          </a:p>
          <a:p>
            <a:r>
              <a:rPr lang="sv-SE" dirty="0"/>
              <a:t>Samordna</a:t>
            </a:r>
          </a:p>
          <a:p>
            <a:r>
              <a:rPr lang="sv-SE" dirty="0"/>
              <a:t>Vara bollplank för LIF, LV</a:t>
            </a:r>
          </a:p>
          <a:p>
            <a:r>
              <a:rPr lang="sv-SE" dirty="0"/>
              <a:t>Rätt information till förskrivare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Vad tycker ni?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71232-D064-424D-960E-7D11068D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B23C7-8C00-43C2-81B9-443934AA2FEA}" type="datetime1">
              <a:rPr lang="sv-SE" smtClean="0"/>
              <a:pPr>
                <a:defRPr/>
              </a:pPr>
              <a:t>2019-11-06</a:t>
            </a:fld>
            <a:endParaRPr lang="sv-SE"/>
          </a:p>
        </p:txBody>
      </p:sp>
      <p:pic>
        <p:nvPicPr>
          <p:cNvPr id="6" name="Picture 2" descr="Bild 1">
            <a:extLst>
              <a:ext uri="{FF2B5EF4-FFF2-40B4-BE49-F238E27FC236}">
                <a16:creationId xmlns:a16="http://schemas.microsoft.com/office/drawing/2014/main" id="{E167B36D-8BF2-B044-82FF-70E10EDF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339685"/>
            <a:ext cx="4788024" cy="16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0B4A-A03B-489A-AE58-C8087E9B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88640"/>
            <a:ext cx="8147050" cy="1143000"/>
          </a:xfrm>
        </p:spPr>
        <p:txBody>
          <a:bodyPr/>
          <a:lstStyle/>
          <a:p>
            <a:r>
              <a:rPr lang="sv-SE" sz="3200" dirty="0"/>
              <a:t>Restnoteringar – en historisk återblick (1 av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16A2-CEEA-4E83-9DB3-85A8437F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48268"/>
            <a:ext cx="8604250" cy="4012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09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E413-4F1A-4AA6-B6CE-881B3112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Restnoteringar – en historisk återblick (2 av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AD60E-5F70-41E1-94CD-8B6B9847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221"/>
            <a:ext cx="9144000" cy="46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84176"/>
            <a:ext cx="8424936" cy="4421088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14.30 </a:t>
            </a:r>
            <a:r>
              <a:rPr lang="sv-SE" sz="1800" b="1" i="1" dirty="0"/>
              <a:t>Välkomna och introduktion </a:t>
            </a:r>
            <a:endParaRPr lang="sv-SE" sz="1800" b="1" dirty="0"/>
          </a:p>
          <a:p>
            <a:pPr marL="0" indent="0">
              <a:buNone/>
            </a:pPr>
            <a:r>
              <a:rPr lang="sv-SE" sz="1600" dirty="0"/>
              <a:t>Bengt Mattson, Sakkunnig Policy, LIF </a:t>
            </a:r>
          </a:p>
          <a:p>
            <a:pPr marL="0" indent="0">
              <a:buNone/>
            </a:pPr>
            <a:r>
              <a:rPr lang="sv-SE" sz="1800" b="1" dirty="0"/>
              <a:t>14.45 </a:t>
            </a:r>
            <a:r>
              <a:rPr lang="sv-SE" sz="1800" b="1" i="1" dirty="0"/>
              <a:t>Socialdepartementets medskick till dagens dialog </a:t>
            </a:r>
            <a:endParaRPr lang="sv-SE" sz="1800" b="1" dirty="0"/>
          </a:p>
          <a:p>
            <a:pPr marL="0" indent="0">
              <a:buNone/>
            </a:pPr>
            <a:r>
              <a:rPr lang="sv-SE" sz="1600" dirty="0"/>
              <a:t>Maarten Sengers, Kansliråd, Socialdepartementet </a:t>
            </a:r>
          </a:p>
          <a:p>
            <a:pPr marL="0" indent="0">
              <a:buNone/>
            </a:pPr>
            <a:r>
              <a:rPr lang="sv-SE" sz="1800" b="1" dirty="0"/>
              <a:t>15.00 </a:t>
            </a:r>
            <a:r>
              <a:rPr lang="sv-SE" sz="1800" b="1" i="1" dirty="0"/>
              <a:t>Läkemedelsverket om sitt arbete med restnoteringar </a:t>
            </a:r>
            <a:endParaRPr lang="sv-SE" sz="1800" b="1" dirty="0"/>
          </a:p>
          <a:p>
            <a:pPr marL="0" indent="0">
              <a:buNone/>
            </a:pPr>
            <a:r>
              <a:rPr lang="sv-SE" sz="1600" dirty="0"/>
              <a:t>Johan Andersson, Enhetschef och Pia Carlstedt, projektledare, LV </a:t>
            </a:r>
          </a:p>
          <a:p>
            <a:pPr marL="0" indent="0">
              <a:buNone/>
            </a:pPr>
            <a:r>
              <a:rPr lang="sv-SE" sz="1800" b="1" dirty="0"/>
              <a:t>15.25 </a:t>
            </a:r>
            <a:r>
              <a:rPr lang="sv-SE" sz="1800" b="1" i="1" dirty="0"/>
              <a:t>Industrins arbete med restnoteringar </a:t>
            </a:r>
            <a:endParaRPr lang="sv-SE" sz="1800" b="1" dirty="0"/>
          </a:p>
          <a:p>
            <a:pPr marL="0" indent="0">
              <a:buNone/>
            </a:pPr>
            <a:r>
              <a:rPr lang="sv-SE" sz="1600" dirty="0"/>
              <a:t>Bengt Mattson och Anders Blanck VD, LIF samt Kenneth Nyblom, VD, FGL </a:t>
            </a:r>
          </a:p>
          <a:p>
            <a:pPr marL="0" indent="0">
              <a:buNone/>
            </a:pPr>
            <a:r>
              <a:rPr lang="sv-SE" sz="1600" dirty="0"/>
              <a:t>Redovisning av resultat från pågående analys av rapporterade rester som genomförs av </a:t>
            </a:r>
            <a:r>
              <a:rPr lang="sv-SE" sz="1600" dirty="0" err="1"/>
              <a:t>Quantify</a:t>
            </a:r>
            <a:r>
              <a:rPr lang="sv-SE" sz="1600" dirty="0"/>
              <a:t> Research </a:t>
            </a:r>
          </a:p>
          <a:p>
            <a:pPr marL="0" indent="0">
              <a:buNone/>
            </a:pPr>
            <a:r>
              <a:rPr lang="sv-SE" sz="1800" b="1" dirty="0"/>
              <a:t>15.50 </a:t>
            </a:r>
            <a:r>
              <a:rPr lang="sv-SE" sz="1800" b="1" i="1" dirty="0"/>
              <a:t>Bensträckare </a:t>
            </a: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16.00 </a:t>
            </a:r>
            <a:r>
              <a:rPr lang="sv-SE" sz="1800" b="1" i="1" dirty="0"/>
              <a:t>Diskussion </a:t>
            </a:r>
            <a:endParaRPr lang="sv-SE" sz="1800" b="1" dirty="0"/>
          </a:p>
          <a:p>
            <a:pPr marL="0" indent="0">
              <a:buNone/>
            </a:pPr>
            <a:r>
              <a:rPr lang="sv-SE" sz="1600" dirty="0"/>
              <a:t>Vad behöver göras för att bättre kunna hantera uppkomna bristsituationer? </a:t>
            </a:r>
          </a:p>
          <a:p>
            <a:pPr marL="0" indent="0">
              <a:buNone/>
            </a:pPr>
            <a:r>
              <a:rPr lang="sv-SE" sz="1600" dirty="0"/>
              <a:t>Vad kan Sverige bidra med internationellt för att minimera antalet bristsituationer framgent? </a:t>
            </a:r>
          </a:p>
          <a:p>
            <a:pPr marL="0" indent="0">
              <a:buNone/>
            </a:pPr>
            <a:r>
              <a:rPr lang="sv-SE" sz="1800" b="1" dirty="0"/>
              <a:t>16.30 </a:t>
            </a:r>
            <a:r>
              <a:rPr lang="sv-SE" sz="1800" b="1" i="1" dirty="0"/>
              <a:t>Summering och avslut</a:t>
            </a:r>
            <a:endParaRPr lang="sv-S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619B51DF-6980-42DB-B3B5-D6D6DEC96B8C}"/>
              </a:ext>
            </a:extLst>
          </p:cNvPr>
          <p:cNvSpPr/>
          <p:nvPr/>
        </p:nvSpPr>
        <p:spPr>
          <a:xfrm>
            <a:off x="4090013" y="2448095"/>
            <a:ext cx="925938" cy="2599140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C558322-660D-4EA0-8B22-E4D692E28AB2}"/>
              </a:ext>
            </a:extLst>
          </p:cNvPr>
          <p:cNvSpPr/>
          <p:nvPr/>
        </p:nvSpPr>
        <p:spPr>
          <a:xfrm>
            <a:off x="5147632" y="2440391"/>
            <a:ext cx="3384476" cy="259914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C69092-875D-4BAB-BDE5-AA2BB9F9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1087231"/>
            <a:ext cx="8208603" cy="772305"/>
          </a:xfrm>
        </p:spPr>
        <p:txBody>
          <a:bodyPr/>
          <a:lstStyle/>
          <a:p>
            <a:r>
              <a:rPr lang="sv-SE" sz="2700" dirty="0"/>
              <a:t>Bristsituationer - spelplanen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9B65BC-5B31-4A56-BE6A-79E3FCA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Socialdepartementet</a:t>
            </a: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B2B082D-26E7-4A24-A0FD-2593C50AEF98}"/>
              </a:ext>
            </a:extLst>
          </p:cNvPr>
          <p:cNvSpPr/>
          <p:nvPr/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1D61107-DBF5-4E2A-9F34-AD5988905818}"/>
              </a:ext>
            </a:extLst>
          </p:cNvPr>
          <p:cNvCxnSpPr>
            <a:cxnSpLocks/>
          </p:cNvCxnSpPr>
          <p:nvPr/>
        </p:nvCxnSpPr>
        <p:spPr>
          <a:xfrm>
            <a:off x="231354" y="3728355"/>
            <a:ext cx="8345766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D2D051E-EEDC-4AD1-B6A6-AD59CCED4588}"/>
              </a:ext>
            </a:extLst>
          </p:cNvPr>
          <p:cNvCxnSpPr/>
          <p:nvPr/>
        </p:nvCxnSpPr>
        <p:spPr>
          <a:xfrm>
            <a:off x="467100" y="2370471"/>
            <a:ext cx="80650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FE92115-49F5-41A3-8703-B79872320FB1}"/>
              </a:ext>
            </a:extLst>
          </p:cNvPr>
          <p:cNvCxnSpPr/>
          <p:nvPr/>
        </p:nvCxnSpPr>
        <p:spPr>
          <a:xfrm>
            <a:off x="539496" y="5122196"/>
            <a:ext cx="80650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3F1EBF4-9751-4D40-A71F-658377E72001}"/>
              </a:ext>
            </a:extLst>
          </p:cNvPr>
          <p:cNvCxnSpPr>
            <a:cxnSpLocks/>
          </p:cNvCxnSpPr>
          <p:nvPr/>
        </p:nvCxnSpPr>
        <p:spPr>
          <a:xfrm>
            <a:off x="1332452" y="2157873"/>
            <a:ext cx="0" cy="31718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3E237CF-E1B8-482B-B262-B189791FD9A0}"/>
              </a:ext>
            </a:extLst>
          </p:cNvPr>
          <p:cNvCxnSpPr>
            <a:cxnSpLocks/>
          </p:cNvCxnSpPr>
          <p:nvPr/>
        </p:nvCxnSpPr>
        <p:spPr>
          <a:xfrm>
            <a:off x="4553474" y="2024553"/>
            <a:ext cx="0" cy="3236551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F5A6D19E-7371-42A1-AD8A-A906F4CE7F93}"/>
              </a:ext>
            </a:extLst>
          </p:cNvPr>
          <p:cNvSpPr txBox="1"/>
          <p:nvPr/>
        </p:nvSpPr>
        <p:spPr>
          <a:xfrm>
            <a:off x="160508" y="4316915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Nationellt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F157517-F60D-4FE5-894B-740D062441C6}"/>
              </a:ext>
            </a:extLst>
          </p:cNvPr>
          <p:cNvSpPr txBox="1"/>
          <p:nvPr/>
        </p:nvSpPr>
        <p:spPr>
          <a:xfrm>
            <a:off x="142137" y="2910914"/>
            <a:ext cx="15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Internationellt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5C39F69-B942-41E5-81F7-FF724C70D5FB}"/>
              </a:ext>
            </a:extLst>
          </p:cNvPr>
          <p:cNvSpPr txBox="1"/>
          <p:nvPr/>
        </p:nvSpPr>
        <p:spPr>
          <a:xfrm>
            <a:off x="2334495" y="1747553"/>
            <a:ext cx="90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Orsaker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35E488C-26D4-4FD9-897B-A1A6DCC8E17C}"/>
              </a:ext>
            </a:extLst>
          </p:cNvPr>
          <p:cNvSpPr txBox="1"/>
          <p:nvPr/>
        </p:nvSpPr>
        <p:spPr>
          <a:xfrm>
            <a:off x="6114905" y="1711174"/>
            <a:ext cx="134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Hanteringen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2E07315-E944-4B44-B339-4B2895CE7240}"/>
              </a:ext>
            </a:extLst>
          </p:cNvPr>
          <p:cNvSpPr txBox="1"/>
          <p:nvPr/>
        </p:nvSpPr>
        <p:spPr>
          <a:xfrm>
            <a:off x="3950586" y="1729559"/>
            <a:ext cx="164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Förutsättningar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D3DEE5-4396-4498-8B63-506830AEDF01}"/>
              </a:ext>
            </a:extLst>
          </p:cNvPr>
          <p:cNvSpPr txBox="1"/>
          <p:nvPr/>
        </p:nvSpPr>
        <p:spPr>
          <a:xfrm>
            <a:off x="1889560" y="2054360"/>
            <a:ext cx="18277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(mer eller mindre påverkbara)</a:t>
            </a:r>
          </a:p>
        </p:txBody>
      </p:sp>
    </p:spTree>
    <p:extLst>
      <p:ext uri="{BB962C8B-B14F-4D97-AF65-F5344CB8AC3E}">
        <p14:creationId xmlns:p14="http://schemas.microsoft.com/office/powerpoint/2010/main" val="15640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9ADAEDB-D2D8-4E7D-9F15-AFFEC751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94714"/>
            <a:ext cx="8496495" cy="3096812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Uppdrag om förbättrad information avseende nationell tillgång till läkemedel vid bristsituationer</a:t>
            </a:r>
          </a:p>
          <a:p>
            <a:pPr marL="0" indent="0">
              <a:buNone/>
            </a:pPr>
            <a:endParaRPr lang="sv-S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Uppdragets främsta syfte är att underlätta framtagande och kommunikation av lägesbilder vid bristsituationer </a:t>
            </a:r>
          </a:p>
          <a:p>
            <a:pPr marL="400050" lvl="1" indent="0">
              <a:buNone/>
            </a:pPr>
            <a:r>
              <a:rPr lang="sv-SE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s.k. restnoteringar, dvs. när innehavaren av godkännandet för försäljning inte kan leverera läkemedlet, eller som uppstår på grund av andra störningar i försörjningskedjan.</a:t>
            </a:r>
          </a:p>
          <a:p>
            <a:pPr marL="0" indent="0">
              <a:buNone/>
            </a:pPr>
            <a:endParaRPr lang="sv-S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uppdragets första del ingår att utreda och föreslå lämpliga former för hur myndigheten kan ha en dialog med företrädare för landstingen, berörda hälso- och sjukvårdsprofessioner, apotek, distributörer, läkemedelsföretag, partihandlare, berörda myndigheter och andra aktörer som har en roll inom försörjningskedjan för läkemedel. </a:t>
            </a:r>
          </a:p>
          <a:p>
            <a:pPr marL="0" indent="0">
              <a:buNone/>
            </a:pPr>
            <a:endParaRPr lang="sv-S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uppdragets andra del ingår att se över hur Läkemedelsverket kan vidareutveckla sin information om kritiska eller potentiellt kritiska bristsituationer till följd av restnoteringar eller andra störningar i försörjningskedjan. </a:t>
            </a:r>
            <a:endParaRPr lang="sv-S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C69092-875D-4BAB-BDE5-AA2BB9F9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700" dirty="0"/>
              <a:t>Pågående uppdrag LV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9B65BC-5B31-4A56-BE6A-79E3FCA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Socialdepartementet</a:t>
            </a: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B2B082D-26E7-4A24-A0FD-2593C50AEF98}"/>
              </a:ext>
            </a:extLst>
          </p:cNvPr>
          <p:cNvSpPr/>
          <p:nvPr/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2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0C69092-875D-4BAB-BDE5-AA2BB9F9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700" dirty="0"/>
              <a:t>Övriga insatsområden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9B65BC-5B31-4A56-BE6A-79E3FCA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Socialdepartementet</a:t>
            </a: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B2B082D-26E7-4A24-A0FD-2593C50AEF98}"/>
              </a:ext>
            </a:extLst>
          </p:cNvPr>
          <p:cNvSpPr/>
          <p:nvPr/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9E7129E-5236-44B7-9A7A-2F394917EE97}"/>
              </a:ext>
            </a:extLst>
          </p:cNvPr>
          <p:cNvSpPr txBox="1"/>
          <p:nvPr/>
        </p:nvSpPr>
        <p:spPr>
          <a:xfrm>
            <a:off x="4747329" y="2501461"/>
            <a:ext cx="37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/>
              <a:t>Finns utrymme att göra dagens regelverk mer ändamålsenligt för att underlätta hantering av bristsituationer?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DF56ED5-ED9B-4838-A741-26E093AC7FA5}"/>
              </a:ext>
            </a:extLst>
          </p:cNvPr>
          <p:cNvSpPr txBox="1"/>
          <p:nvPr/>
        </p:nvSpPr>
        <p:spPr>
          <a:xfrm>
            <a:off x="4747329" y="3268276"/>
            <a:ext cx="294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/>
              <a:t>Vad kan vi lära oss från utlandet?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B595B7-035F-454F-A1A9-0C2DF75B46E5}"/>
              </a:ext>
            </a:extLst>
          </p:cNvPr>
          <p:cNvSpPr txBox="1"/>
          <p:nvPr/>
        </p:nvSpPr>
        <p:spPr>
          <a:xfrm>
            <a:off x="516677" y="2342113"/>
            <a:ext cx="3230119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66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6600"/>
                </a:solidFill>
              </a:rPr>
              <a:t>Seminarier och diskussioner inom Nationell läkemedelsstrategi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66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6600"/>
                </a:solidFill>
              </a:rPr>
              <a:t>Sverige driver på internationell nivå frågan om en koordinerad hantering av rest-situationer bl.a. i EU-sammanhang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66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6600"/>
                </a:solidFill>
              </a:rPr>
              <a:t>RLM-rapporten</a:t>
            </a:r>
          </a:p>
          <a:p>
            <a:endParaRPr lang="sv-SE" sz="1200" dirty="0">
              <a:solidFill>
                <a:srgbClr val="006600"/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C00000"/>
                </a:solidFill>
              </a:rPr>
              <a:t>SOU (S 2018:09): Hälso- och sjukvårdens beredskap och förmåga inför och vid allvarliga händelser i fredstid och höjd beredskap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3D6FDAB-CFC8-4343-9B0A-146E7B88DB8F}"/>
              </a:ext>
            </a:extLst>
          </p:cNvPr>
          <p:cNvSpPr txBox="1"/>
          <p:nvPr/>
        </p:nvSpPr>
        <p:spPr>
          <a:xfrm>
            <a:off x="4757798" y="3764205"/>
            <a:ext cx="356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/>
              <a:t>Bättre koll på läkemedelsföretagens hantering av bristsituationer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761C4DD-2B02-48B9-BFBC-EFA35DC01CD0}"/>
              </a:ext>
            </a:extLst>
          </p:cNvPr>
          <p:cNvSpPr txBox="1"/>
          <p:nvPr/>
        </p:nvSpPr>
        <p:spPr>
          <a:xfrm>
            <a:off x="4747327" y="4403700"/>
            <a:ext cx="379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/>
              <a:t>Bättre koll på vad som finns i förråd inom hälso- och sjukvården samt på apotek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3CCB896-FB42-4A5E-9F92-7332A29968AC}"/>
              </a:ext>
            </a:extLst>
          </p:cNvPr>
          <p:cNvSpPr txBox="1"/>
          <p:nvPr/>
        </p:nvSpPr>
        <p:spPr>
          <a:xfrm>
            <a:off x="603174" y="1781275"/>
            <a:ext cx="309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Vad har gjorts mer och vad är på gång?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182BFA-23CD-4EBA-B012-DE9D7D05F089}"/>
              </a:ext>
            </a:extLst>
          </p:cNvPr>
          <p:cNvSpPr txBox="1"/>
          <p:nvPr/>
        </p:nvSpPr>
        <p:spPr>
          <a:xfrm>
            <a:off x="4747327" y="1773013"/>
            <a:ext cx="294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Frågor och fokusområden</a:t>
            </a:r>
          </a:p>
        </p:txBody>
      </p:sp>
    </p:spTree>
    <p:extLst>
      <p:ext uri="{BB962C8B-B14F-4D97-AF65-F5344CB8AC3E}">
        <p14:creationId xmlns:p14="http://schemas.microsoft.com/office/powerpoint/2010/main" val="8167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9460995-EEF1-4D1F-A3AB-E24B3A00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82" y="441212"/>
            <a:ext cx="4271963" cy="327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A25262B-70DF-4818-B0D3-C8B7092A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2" y="184793"/>
            <a:ext cx="2117483" cy="23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04E230E3-1C60-4B79-A7B5-CCCBCCD4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22" y="1139530"/>
            <a:ext cx="3953439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94D1648A-4FFD-46B9-91A4-7EEF87F4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09" y="2564258"/>
            <a:ext cx="3414936" cy="335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9B351DF-D60E-491C-B1B9-92C267F4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0" y="2781792"/>
            <a:ext cx="3620372" cy="2733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92919B84-3143-42FC-B5DA-ACF1ED90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436">
            <a:off x="1714499" y="4201818"/>
            <a:ext cx="5715000" cy="1238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sidfot 3">
            <a:extLst>
              <a:ext uri="{FF2B5EF4-FFF2-40B4-BE49-F238E27FC236}">
                <a16:creationId xmlns:a16="http://schemas.microsoft.com/office/drawing/2014/main" id="{73EB6106-8741-4EF3-99D6-0657ADEA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/>
              <a:t>Läkemedelsverket</a:t>
            </a:r>
          </a:p>
        </p:txBody>
      </p:sp>
    </p:spTree>
    <p:extLst>
      <p:ext uri="{BB962C8B-B14F-4D97-AF65-F5344CB8AC3E}">
        <p14:creationId xmlns:p14="http://schemas.microsoft.com/office/powerpoint/2010/main" val="37489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F ligg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9B3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 liggande</Template>
  <TotalTime>1753</TotalTime>
  <Words>1192</Words>
  <Application>Microsoft Office PowerPoint</Application>
  <PresentationFormat>Bildspel på skärmen (4:3)</PresentationFormat>
  <Paragraphs>209</Paragraphs>
  <Slides>25</Slides>
  <Notes>7</Notes>
  <HiddenSlides>10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LIF liggande</vt:lpstr>
      <vt:lpstr>Restnoteringar och bristsituationer </vt:lpstr>
      <vt:lpstr>Studio Ett, 23 maj 2019 – några budskap…</vt:lpstr>
      <vt:lpstr>Restnoteringar – en historisk återblick (1 av 2)</vt:lpstr>
      <vt:lpstr>Restnoteringar – en historisk återblick (2 av 2)</vt:lpstr>
      <vt:lpstr>Agenda</vt:lpstr>
      <vt:lpstr>Bristsituationer - spelplanen</vt:lpstr>
      <vt:lpstr>Pågående uppdrag LV</vt:lpstr>
      <vt:lpstr>Övriga insatsområden</vt:lpstr>
      <vt:lpstr>PowerPoint-presentation</vt:lpstr>
      <vt:lpstr>Ökande antal restnoteringar</vt:lpstr>
      <vt:lpstr>Definitioner</vt:lpstr>
      <vt:lpstr>Ur Läkemedelsverkets instruktion</vt:lpstr>
      <vt:lpstr>Regeringsuppdraget för LV</vt:lpstr>
      <vt:lpstr>Omfattning / avgränsning av uppdraget</vt:lpstr>
      <vt:lpstr>Pågående aktiviteter</vt:lpstr>
      <vt:lpstr>Quantify Research-analysen av restnoteringslistan - exempel på resultat (1 av 3)</vt:lpstr>
      <vt:lpstr>Quantify Research-analysen av restnoteringslistan - exempel på resultat (2 av 3)</vt:lpstr>
      <vt:lpstr>Quantify Research-analysen av restnoteringslistan - exempel på resultat (3 av 3)</vt:lpstr>
      <vt:lpstr>Quantify Research-analysen av restnoteringslistan – “de rödas kritikalitet”</vt:lpstr>
      <vt:lpstr>Quantify Research-analysen av restnoteringslistan – “de rödas kritikalitet”</vt:lpstr>
      <vt:lpstr>PLATINEA - PLATtform för INnovation av Existerande Antibiotika</vt:lpstr>
      <vt:lpstr>PLATINEA – AP4 workshop 24 okt</vt:lpstr>
      <vt:lpstr>The Alert concept – to prevent shortages</vt:lpstr>
      <vt:lpstr>AGGREGATION OF INVENTORY NUMBERS - AND COMPARING AGAINST ALERT LEVELS</vt:lpstr>
      <vt:lpstr>Vad kan vi göra inom ePed?</vt:lpstr>
    </vt:vector>
  </TitlesOfParts>
  <Company>Pfizer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Public Procurement</dc:title>
  <dc:creator>Mattson, Bengt</dc:creator>
  <cp:lastModifiedBy>Anna Hardmeier</cp:lastModifiedBy>
  <cp:revision>70</cp:revision>
  <dcterms:created xsi:type="dcterms:W3CDTF">2017-05-09T09:43:12Z</dcterms:created>
  <dcterms:modified xsi:type="dcterms:W3CDTF">2019-11-06T12:53:49Z</dcterms:modified>
</cp:coreProperties>
</file>